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80"/>
  </p:notesMasterIdLst>
  <p:handoutMasterIdLst>
    <p:handoutMasterId r:id="rId81"/>
  </p:handoutMasterIdLst>
  <p:sldIdLst>
    <p:sldId id="339" r:id="rId2"/>
    <p:sldId id="276" r:id="rId3"/>
    <p:sldId id="277" r:id="rId4"/>
    <p:sldId id="282" r:id="rId5"/>
    <p:sldId id="278" r:id="rId6"/>
    <p:sldId id="279" r:id="rId7"/>
    <p:sldId id="280" r:id="rId8"/>
    <p:sldId id="281" r:id="rId9"/>
    <p:sldId id="283" r:id="rId10"/>
    <p:sldId id="292" r:id="rId11"/>
    <p:sldId id="293" r:id="rId12"/>
    <p:sldId id="295" r:id="rId13"/>
    <p:sldId id="294" r:id="rId14"/>
    <p:sldId id="286" r:id="rId15"/>
    <p:sldId id="296" r:id="rId16"/>
    <p:sldId id="297" r:id="rId17"/>
    <p:sldId id="298" r:id="rId18"/>
    <p:sldId id="299" r:id="rId19"/>
    <p:sldId id="301" r:id="rId20"/>
    <p:sldId id="284" r:id="rId21"/>
    <p:sldId id="285" r:id="rId22"/>
    <p:sldId id="318" r:id="rId23"/>
    <p:sldId id="340" r:id="rId24"/>
    <p:sldId id="341" r:id="rId25"/>
    <p:sldId id="287" r:id="rId26"/>
    <p:sldId id="288" r:id="rId27"/>
    <p:sldId id="289" r:id="rId28"/>
    <p:sldId id="302" r:id="rId29"/>
    <p:sldId id="290" r:id="rId30"/>
    <p:sldId id="291" r:id="rId31"/>
    <p:sldId id="303" r:id="rId32"/>
    <p:sldId id="304" r:id="rId33"/>
    <p:sldId id="305" r:id="rId34"/>
    <p:sldId id="308" r:id="rId35"/>
    <p:sldId id="306" r:id="rId36"/>
    <p:sldId id="307" r:id="rId37"/>
    <p:sldId id="309" r:id="rId38"/>
    <p:sldId id="311" r:id="rId39"/>
    <p:sldId id="312" r:id="rId40"/>
    <p:sldId id="313" r:id="rId41"/>
    <p:sldId id="314" r:id="rId42"/>
    <p:sldId id="317" r:id="rId43"/>
    <p:sldId id="315" r:id="rId44"/>
    <p:sldId id="316"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00FF99"/>
    <a:srgbClr val="FFFF66"/>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autoAdjust="0"/>
    <p:restoredTop sz="94634" autoAdjust="0"/>
  </p:normalViewPr>
  <p:slideViewPr>
    <p:cSldViewPr>
      <p:cViewPr varScale="1">
        <p:scale>
          <a:sx n="67" d="100"/>
          <a:sy n="67" d="100"/>
        </p:scale>
        <p:origin x="1260" y="64"/>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301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4301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301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D0F46786-88D8-4234-B285-EA96EE49208D}" type="slidenum">
              <a:rPr lang="en-US" altLang="zh-CN"/>
              <a:pPr>
                <a:defRPr/>
              </a:pPr>
              <a:t>‹#›</a:t>
            </a:fld>
            <a:endParaRPr lang="en-US" altLang="zh-CN"/>
          </a:p>
        </p:txBody>
      </p:sp>
    </p:spTree>
    <p:extLst>
      <p:ext uri="{BB962C8B-B14F-4D97-AF65-F5344CB8AC3E}">
        <p14:creationId xmlns:p14="http://schemas.microsoft.com/office/powerpoint/2010/main" val="3955465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4100" name="Rectangle 4"/>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4C0E8C4E-B7DA-4B23-938A-BE50744F5BA5}" type="slidenum">
              <a:rPr lang="en-US" altLang="zh-CN"/>
              <a:pPr>
                <a:defRPr/>
              </a:pPr>
              <a:t>‹#›</a:t>
            </a:fld>
            <a:endParaRPr lang="en-US" altLang="zh-CN"/>
          </a:p>
        </p:txBody>
      </p:sp>
    </p:spTree>
    <p:extLst>
      <p:ext uri="{BB962C8B-B14F-4D97-AF65-F5344CB8AC3E}">
        <p14:creationId xmlns:p14="http://schemas.microsoft.com/office/powerpoint/2010/main" val="7706656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r>
              <a:rPr lang="zh-CN" altLang="en-US" smtClean="0">
                <a:latin typeface="Arial" panose="020B0604020202020204" pitchFamily="34" charset="0"/>
              </a:rPr>
              <a:t>    </a:t>
            </a: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E92A94D-E761-47CF-A981-4AD99C36B3E8}" type="slidenum">
              <a:rPr lang="en-US" altLang="zh-CN" smtClean="0">
                <a:latin typeface="Arial" panose="020B0604020202020204" pitchFamily="34" charset="0"/>
              </a:rPr>
              <a:pPr>
                <a:spcBef>
                  <a:spcPct val="0"/>
                </a:spcBef>
              </a:pPr>
              <a:t>45</a:t>
            </a:fld>
            <a:endParaRPr lang="en-US" altLang="zh-CN" smtClean="0">
              <a:latin typeface="Arial" panose="020B0604020202020204" pitchFamily="34" charset="0"/>
            </a:endParaRPr>
          </a:p>
        </p:txBody>
      </p:sp>
    </p:spTree>
    <p:extLst>
      <p:ext uri="{BB962C8B-B14F-4D97-AF65-F5344CB8AC3E}">
        <p14:creationId xmlns:p14="http://schemas.microsoft.com/office/powerpoint/2010/main" val="428029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1326DC5-547B-47CC-9117-DE7A2B316335}" type="slidenum">
              <a:rPr lang="en-US" altLang="zh-CN" smtClean="0">
                <a:latin typeface="Arial" panose="020B0604020202020204" pitchFamily="34" charset="0"/>
              </a:rPr>
              <a:pPr>
                <a:spcBef>
                  <a:spcPct val="0"/>
                </a:spcBef>
              </a:pPr>
              <a:t>46</a:t>
            </a:fld>
            <a:endParaRPr lang="en-US" altLang="zh-CN" smtClean="0">
              <a:latin typeface="Arial" panose="020B0604020202020204" pitchFamily="34" charset="0"/>
            </a:endParaRPr>
          </a:p>
        </p:txBody>
      </p:sp>
    </p:spTree>
    <p:extLst>
      <p:ext uri="{BB962C8B-B14F-4D97-AF65-F5344CB8AC3E}">
        <p14:creationId xmlns:p14="http://schemas.microsoft.com/office/powerpoint/2010/main" val="224883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latin typeface="Arial" panose="020B0604020202020204" pitchFamily="34" charset="0"/>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E1AF503-33D5-4528-8DF5-F7DD224D7CE6}" type="slidenum">
              <a:rPr lang="en-US" altLang="zh-CN" smtClean="0">
                <a:latin typeface="Arial" panose="020B0604020202020204" pitchFamily="34" charset="0"/>
              </a:rPr>
              <a:pPr>
                <a:spcBef>
                  <a:spcPct val="0"/>
                </a:spcBef>
              </a:pPr>
              <a:t>47</a:t>
            </a:fld>
            <a:endParaRPr lang="en-US" altLang="zh-CN" smtClean="0">
              <a:latin typeface="Arial" panose="020B0604020202020204" pitchFamily="34" charset="0"/>
            </a:endParaRPr>
          </a:p>
        </p:txBody>
      </p:sp>
    </p:spTree>
    <p:extLst>
      <p:ext uri="{BB962C8B-B14F-4D97-AF65-F5344CB8AC3E}">
        <p14:creationId xmlns:p14="http://schemas.microsoft.com/office/powerpoint/2010/main" val="212108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p:nvPr>
        </p:nvSpPr>
        <p:spPr>
          <a:ln/>
        </p:spPr>
      </p:sp>
      <p:sp>
        <p:nvSpPr>
          <p:cNvPr id="655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latin typeface="Arial" panose="020B0604020202020204" pitchFamily="34" charset="0"/>
            </a:endParaRPr>
          </a:p>
        </p:txBody>
      </p:sp>
      <p:sp>
        <p:nvSpPr>
          <p:cNvPr id="655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89CE5C-14F6-47B0-8D89-BA8CAFFF0F61}" type="slidenum">
              <a:rPr lang="en-US" altLang="zh-CN" smtClean="0">
                <a:latin typeface="Arial" panose="020B0604020202020204" pitchFamily="34" charset="0"/>
              </a:rPr>
              <a:pPr>
                <a:spcBef>
                  <a:spcPct val="0"/>
                </a:spcBef>
              </a:pPr>
              <a:t>55</a:t>
            </a:fld>
            <a:endParaRPr lang="en-US" altLang="zh-CN" smtClean="0">
              <a:latin typeface="Arial" panose="020B0604020202020204" pitchFamily="34" charset="0"/>
            </a:endParaRPr>
          </a:p>
        </p:txBody>
      </p:sp>
    </p:spTree>
    <p:extLst>
      <p:ext uri="{BB962C8B-B14F-4D97-AF65-F5344CB8AC3E}">
        <p14:creationId xmlns:p14="http://schemas.microsoft.com/office/powerpoint/2010/main" val="1347621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26"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116013" y="930275"/>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w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5"/>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031"/>
          <p:cNvSpPr>
            <a:spLocks noChangeArrowheads="1"/>
          </p:cNvSpPr>
          <p:nvPr/>
        </p:nvSpPr>
        <p:spPr bwMode="auto">
          <a:xfrm>
            <a:off x="685800" y="3395663"/>
            <a:ext cx="7772400" cy="109537"/>
          </a:xfrm>
          <a:custGeom>
            <a:avLst/>
            <a:gdLst>
              <a:gd name="T0" fmla="*/ 0 w 1000"/>
              <a:gd name="T1" fmla="*/ 0 h 1000"/>
              <a:gd name="T2" fmla="*/ 2147483646 w 1000"/>
              <a:gd name="T3" fmla="*/ 0 h 1000"/>
              <a:gd name="T4" fmla="*/ 2147483646 w 1000"/>
              <a:gd name="T5" fmla="*/ 1314263702 h 1000"/>
              <a:gd name="T6" fmla="*/ 0 w 1000"/>
              <a:gd name="T7" fmla="*/ 1314263702 h 1000"/>
              <a:gd name="T8" fmla="*/ 0 w 1000"/>
              <a:gd name="T9" fmla="*/ 0 h 1000"/>
              <a:gd name="T10" fmla="*/ 0 w 1000"/>
              <a:gd name="T11" fmla="*/ 0 h 1000"/>
              <a:gd name="T12" fmla="*/ 2147483646 w 1000"/>
              <a:gd name="T13" fmla="*/ 0 h 1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a:p>
        </p:txBody>
      </p:sp>
      <p:sp>
        <p:nvSpPr>
          <p:cNvPr id="7" name="Text Box 1034"/>
          <p:cNvSpPr txBox="1">
            <a:spLocks noChangeArrowheads="1"/>
          </p:cNvSpPr>
          <p:nvPr userDrawn="1"/>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000" smtClean="0">
                <a:solidFill>
                  <a:schemeClr val="accent2"/>
                </a:solidFill>
              </a:rPr>
              <a:t>Introduction of Artificial Intelligence</a:t>
            </a:r>
          </a:p>
        </p:txBody>
      </p:sp>
      <p:sp>
        <p:nvSpPr>
          <p:cNvPr id="8" name="Line 1035"/>
          <p:cNvSpPr>
            <a:spLocks noChangeShapeType="1"/>
          </p:cNvSpPr>
          <p:nvPr userDrawn="1"/>
        </p:nvSpPr>
        <p:spPr bwMode="auto">
          <a:xfrm>
            <a:off x="0" y="457200"/>
            <a:ext cx="91440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20"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111621"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9" name="灯片编号占位符 1"/>
          <p:cNvSpPr>
            <a:spLocks noGrp="1"/>
          </p:cNvSpPr>
          <p:nvPr>
            <p:ph type="sldNum" sz="quarter" idx="10"/>
          </p:nvPr>
        </p:nvSpPr>
        <p:spPr/>
        <p:txBody>
          <a:bodyPr/>
          <a:lstStyle>
            <a:lvl1pPr>
              <a:defRPr/>
            </a:lvl1pPr>
          </a:lstStyle>
          <a:p>
            <a:fld id="{211CCCD2-A0E0-4DAF-9F6E-A55175F73F76}" type="slidenum">
              <a:rPr lang="ja-JP" altLang="en-US"/>
              <a:pPr/>
              <a:t>‹#›</a:t>
            </a:fld>
            <a:endParaRPr lang="ja-JP" altLang="en-US"/>
          </a:p>
        </p:txBody>
      </p:sp>
    </p:spTree>
    <p:extLst>
      <p:ext uri="{BB962C8B-B14F-4D97-AF65-F5344CB8AC3E}">
        <p14:creationId xmlns:p14="http://schemas.microsoft.com/office/powerpoint/2010/main" val="43084540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fld id="{401F052C-4B35-4ACE-96EB-31B15A581514}" type="slidenum">
              <a:rPr lang="ja-JP" altLang="en-US"/>
              <a:pPr/>
              <a:t>‹#›</a:t>
            </a:fld>
            <a:endParaRPr lang="ja-JP" altLang="en-US"/>
          </a:p>
        </p:txBody>
      </p:sp>
    </p:spTree>
    <p:extLst>
      <p:ext uri="{BB962C8B-B14F-4D97-AF65-F5344CB8AC3E}">
        <p14:creationId xmlns:p14="http://schemas.microsoft.com/office/powerpoint/2010/main" val="35155394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fld id="{4C5DD043-5339-4124-8AD7-210A6D423957}" type="slidenum">
              <a:rPr lang="ja-JP" altLang="en-US"/>
              <a:pPr/>
              <a:t>‹#›</a:t>
            </a:fld>
            <a:endParaRPr lang="ja-JP" altLang="en-US"/>
          </a:p>
        </p:txBody>
      </p:sp>
    </p:spTree>
    <p:extLst>
      <p:ext uri="{BB962C8B-B14F-4D97-AF65-F5344CB8AC3E}">
        <p14:creationId xmlns:p14="http://schemas.microsoft.com/office/powerpoint/2010/main" val="40399477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0"/>
          </p:nvPr>
        </p:nvSpPr>
        <p:spPr/>
        <p:txBody>
          <a:bodyPr/>
          <a:lstStyle>
            <a:lvl1pPr>
              <a:defRPr/>
            </a:lvl1pPr>
          </a:lstStyle>
          <a:p>
            <a:fld id="{387E1195-97A2-436E-BFF6-8233EA97AF40}" type="slidenum">
              <a:rPr lang="ja-JP" altLang="en-US"/>
              <a:pPr/>
              <a:t>‹#›</a:t>
            </a:fld>
            <a:endParaRPr lang="en-US" altLang="ja-JP"/>
          </a:p>
        </p:txBody>
      </p:sp>
    </p:spTree>
    <p:extLst>
      <p:ext uri="{BB962C8B-B14F-4D97-AF65-F5344CB8AC3E}">
        <p14:creationId xmlns:p14="http://schemas.microsoft.com/office/powerpoint/2010/main" val="2015983258"/>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fld id="{448F9031-E1D1-4E32-A62F-9118CE9AB67E}" type="slidenum">
              <a:rPr lang="ja-JP" altLang="en-US"/>
              <a:pPr/>
              <a:t>‹#›</a:t>
            </a:fld>
            <a:endParaRPr lang="ja-JP" altLang="en-US"/>
          </a:p>
        </p:txBody>
      </p:sp>
    </p:spTree>
    <p:extLst>
      <p:ext uri="{BB962C8B-B14F-4D97-AF65-F5344CB8AC3E}">
        <p14:creationId xmlns:p14="http://schemas.microsoft.com/office/powerpoint/2010/main" val="15245901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fld id="{EF6BC844-6F76-484C-8F52-E92B2B53496B}" type="slidenum">
              <a:rPr lang="ja-JP" altLang="en-US"/>
              <a:pPr/>
              <a:t>‹#›</a:t>
            </a:fld>
            <a:endParaRPr lang="ja-JP" altLang="en-US"/>
          </a:p>
        </p:txBody>
      </p:sp>
    </p:spTree>
    <p:extLst>
      <p:ext uri="{BB962C8B-B14F-4D97-AF65-F5344CB8AC3E}">
        <p14:creationId xmlns:p14="http://schemas.microsoft.com/office/powerpoint/2010/main" val="113891450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6"/>
          <p:cNvSpPr>
            <a:spLocks noGrp="1" noChangeArrowheads="1"/>
          </p:cNvSpPr>
          <p:nvPr>
            <p:ph type="sldNum" sz="quarter" idx="10"/>
          </p:nvPr>
        </p:nvSpPr>
        <p:spPr>
          <a:ln/>
        </p:spPr>
        <p:txBody>
          <a:bodyPr/>
          <a:lstStyle>
            <a:lvl1pPr>
              <a:defRPr/>
            </a:lvl1pPr>
          </a:lstStyle>
          <a:p>
            <a:fld id="{59DEE7E7-0F5B-4E27-A15D-5EF1FEC7284E}" type="slidenum">
              <a:rPr lang="ja-JP" altLang="en-US"/>
              <a:pPr/>
              <a:t>‹#›</a:t>
            </a:fld>
            <a:endParaRPr lang="ja-JP" altLang="en-US"/>
          </a:p>
        </p:txBody>
      </p:sp>
    </p:spTree>
    <p:extLst>
      <p:ext uri="{BB962C8B-B14F-4D97-AF65-F5344CB8AC3E}">
        <p14:creationId xmlns:p14="http://schemas.microsoft.com/office/powerpoint/2010/main" val="10494329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6"/>
          <p:cNvSpPr>
            <a:spLocks noGrp="1" noChangeArrowheads="1"/>
          </p:cNvSpPr>
          <p:nvPr>
            <p:ph type="sldNum" sz="quarter" idx="10"/>
          </p:nvPr>
        </p:nvSpPr>
        <p:spPr>
          <a:ln/>
        </p:spPr>
        <p:txBody>
          <a:bodyPr/>
          <a:lstStyle>
            <a:lvl1pPr>
              <a:defRPr/>
            </a:lvl1pPr>
          </a:lstStyle>
          <a:p>
            <a:fld id="{BB931F25-2B34-4B22-9B95-CAABE39C23E3}" type="slidenum">
              <a:rPr lang="ja-JP" altLang="en-US"/>
              <a:pPr/>
              <a:t>‹#›</a:t>
            </a:fld>
            <a:endParaRPr lang="ja-JP" altLang="en-US"/>
          </a:p>
        </p:txBody>
      </p:sp>
    </p:spTree>
    <p:extLst>
      <p:ext uri="{BB962C8B-B14F-4D97-AF65-F5344CB8AC3E}">
        <p14:creationId xmlns:p14="http://schemas.microsoft.com/office/powerpoint/2010/main" val="3056886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6"/>
          <p:cNvSpPr>
            <a:spLocks noGrp="1" noChangeArrowheads="1"/>
          </p:cNvSpPr>
          <p:nvPr>
            <p:ph type="sldNum" sz="quarter" idx="10"/>
          </p:nvPr>
        </p:nvSpPr>
        <p:spPr>
          <a:ln/>
        </p:spPr>
        <p:txBody>
          <a:bodyPr/>
          <a:lstStyle>
            <a:lvl1pPr>
              <a:defRPr/>
            </a:lvl1pPr>
          </a:lstStyle>
          <a:p>
            <a:fld id="{FDD63B93-75F1-4061-A385-139AABEB296B}" type="slidenum">
              <a:rPr lang="ja-JP" altLang="en-US"/>
              <a:pPr/>
              <a:t>‹#›</a:t>
            </a:fld>
            <a:endParaRPr lang="ja-JP" altLang="en-US"/>
          </a:p>
        </p:txBody>
      </p:sp>
    </p:spTree>
    <p:extLst>
      <p:ext uri="{BB962C8B-B14F-4D97-AF65-F5344CB8AC3E}">
        <p14:creationId xmlns:p14="http://schemas.microsoft.com/office/powerpoint/2010/main" val="302747776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EEEA8F0-5B22-46CA-A1B6-6708DA5684CF}" type="slidenum">
              <a:rPr lang="ja-JP" altLang="en-US"/>
              <a:pPr/>
              <a:t>‹#›</a:t>
            </a:fld>
            <a:endParaRPr lang="ja-JP" altLang="en-US"/>
          </a:p>
        </p:txBody>
      </p:sp>
    </p:spTree>
    <p:extLst>
      <p:ext uri="{BB962C8B-B14F-4D97-AF65-F5344CB8AC3E}">
        <p14:creationId xmlns:p14="http://schemas.microsoft.com/office/powerpoint/2010/main" val="42311653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126FDED5-CD9A-4337-AA03-E341812DCFE1}" type="slidenum">
              <a:rPr lang="ja-JP" altLang="en-US"/>
              <a:pPr/>
              <a:t>‹#›</a:t>
            </a:fld>
            <a:endParaRPr lang="ja-JP" altLang="en-US"/>
          </a:p>
        </p:txBody>
      </p:sp>
    </p:spTree>
    <p:extLst>
      <p:ext uri="{BB962C8B-B14F-4D97-AF65-F5344CB8AC3E}">
        <p14:creationId xmlns:p14="http://schemas.microsoft.com/office/powerpoint/2010/main" val="37694346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D9D96CE5-D2DF-4EA0-912B-94048970875C}" type="slidenum">
              <a:rPr lang="ja-JP" altLang="en-US"/>
              <a:pPr/>
              <a:t>‹#›</a:t>
            </a:fld>
            <a:endParaRPr lang="ja-JP" altLang="en-US"/>
          </a:p>
        </p:txBody>
      </p:sp>
    </p:spTree>
    <p:extLst>
      <p:ext uri="{BB962C8B-B14F-4D97-AF65-F5344CB8AC3E}">
        <p14:creationId xmlns:p14="http://schemas.microsoft.com/office/powerpoint/2010/main" val="7274071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4294967295"/>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defRPr>
                <a:solidFill>
                  <a:srgbClr val="A50021"/>
                </a:solidFill>
                <a:ea typeface="MS PGothic" panose="020B0600070205080204" pitchFamily="34" charset="-128"/>
              </a:defRPr>
            </a:lvl1pPr>
          </a:lstStyle>
          <a:p>
            <a:fld id="{905B7D2E-040D-4835-A3FE-E68CE5988E46}" type="slidenum">
              <a:rPr lang="ja-JP" altLang="en-US"/>
              <a:pPr/>
              <a:t>‹#›</a:t>
            </a:fld>
            <a:endParaRPr lang="ja-JP" altLang="en-US"/>
          </a:p>
        </p:txBody>
      </p:sp>
    </p:spTree>
  </p:cSld>
  <p:clrMap bg1="lt1" tx1="dk1" bg2="lt2" tx2="dk2" accent1="accent1" accent2="accent2" accent3="accent3" accent4="accent4" accent5="accent5" accent6="accent6" hlink="hlink" folHlink="folHlink"/>
  <p:sldLayoutIdLst>
    <p:sldLayoutId id="2147483729"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30" r:id="rId12"/>
  </p:sldLayoutIdLst>
  <p:transition/>
  <p:txStyles>
    <p:titleStyle>
      <a:lvl1pPr indent="176213" algn="l" rtl="0" eaLnBrk="0" fontAlgn="base" hangingPunct="0">
        <a:spcBef>
          <a:spcPct val="0"/>
        </a:spcBef>
        <a:spcAft>
          <a:spcPct val="0"/>
        </a:spcAft>
        <a:defRPr sz="3800" b="1">
          <a:solidFill>
            <a:schemeClr val="bg1"/>
          </a:solidFill>
          <a:latin typeface="+mj-lt"/>
          <a:ea typeface="+mj-ea"/>
          <a:cs typeface="宋体" panose="02010600030101010101" pitchFamily="2" charset="-122"/>
        </a:defRPr>
      </a:lvl1pPr>
      <a:lvl2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2pPr>
      <a:lvl3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3pPr>
      <a:lvl4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4pPr>
      <a:lvl5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宋体" panose="02010600030101010101" pitchFamily="2" charset="-122"/>
        </a:defRPr>
      </a:lvl1pPr>
      <a:lvl2pPr marL="908050" indent="-436563"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7.bin"/><Relationship Id="rId18" Type="http://schemas.openxmlformats.org/officeDocument/2006/relationships/image" Target="../media/image14.wmf"/><Relationship Id="rId26" Type="http://schemas.openxmlformats.org/officeDocument/2006/relationships/image" Target="../media/image18.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11.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image" Target="../media/image13.wmf"/><Relationship Id="rId20" Type="http://schemas.openxmlformats.org/officeDocument/2006/relationships/image" Target="../media/image15.wmf"/><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oleObject" Target="../embeddings/oleObject6.bin"/><Relationship Id="rId24" Type="http://schemas.openxmlformats.org/officeDocument/2006/relationships/image" Target="../media/image17.wmf"/><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19.wmf"/><Relationship Id="rId10" Type="http://schemas.openxmlformats.org/officeDocument/2006/relationships/image" Target="../media/image10.wmf"/><Relationship Id="rId19" Type="http://schemas.openxmlformats.org/officeDocument/2006/relationships/oleObject" Target="../embeddings/oleObject10.bin"/><Relationship Id="rId4" Type="http://schemas.openxmlformats.org/officeDocument/2006/relationships/image" Target="../media/image7.wmf"/><Relationship Id="rId9" Type="http://schemas.openxmlformats.org/officeDocument/2006/relationships/oleObject" Target="../embeddings/oleObject5.bin"/><Relationship Id="rId14" Type="http://schemas.openxmlformats.org/officeDocument/2006/relationships/image" Target="../media/image12.wmf"/><Relationship Id="rId22" Type="http://schemas.openxmlformats.org/officeDocument/2006/relationships/image" Target="../media/image16.wmf"/><Relationship Id="rId27"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5b&#31532;6&#38598;%5d%20Naive%20Bayes%20-Event%20models%20Neural%20networks%20Support%20vector%20machines%2000_37_00-00_39_45.mp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6.emf"/></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6.emf"/><Relationship Id="rId5" Type="http://schemas.openxmlformats.org/officeDocument/2006/relationships/oleObject" Target="../embeddings/oleObject23.bin"/><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ctrTitle"/>
          </p:nvPr>
        </p:nvSpPr>
        <p:spPr>
          <a:xfrm>
            <a:off x="381000" y="1600200"/>
            <a:ext cx="7772400" cy="952500"/>
          </a:xfrm>
          <a:solidFill>
            <a:srgbClr val="A50021"/>
          </a:solidFill>
          <a:extLst/>
        </p:spPr>
        <p:txBody>
          <a:bodyPr/>
          <a:lstStyle/>
          <a:p>
            <a:pPr algn="ctr" eaLnBrk="1" hangingPunct="1">
              <a:defRPr/>
            </a:pPr>
            <a:r>
              <a:rPr lang="zh-CN" altLang="en-US" sz="4600" noProof="1">
                <a:latin typeface="Times New Roman" panose="02020603050405020304" pitchFamily="18" charset="0"/>
                <a:ea typeface="黑体" panose="02010609060101010101" pitchFamily="49" charset="-122"/>
                <a:sym typeface="+mn-ea"/>
              </a:rPr>
              <a:t>人工神经网络-</a:t>
            </a:r>
            <a:r>
              <a:rPr lang="en-US" altLang="zh-CN" sz="4600" noProof="1">
                <a:latin typeface="Times New Roman" panose="02020603050405020304" pitchFamily="18" charset="0"/>
                <a:ea typeface="黑体" panose="02010609060101010101" pitchFamily="49" charset="-122"/>
                <a:sym typeface="+mn-ea"/>
              </a:rPr>
              <a:t>3</a:t>
            </a:r>
            <a:endParaRPr lang="en-US" altLang="zh-CN" sz="4600"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黑体" panose="02010609060101010101" pitchFamily="49"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111"/>
          <p:cNvGrpSpPr>
            <a:grpSpLocks/>
          </p:cNvGrpSpPr>
          <p:nvPr/>
        </p:nvGrpSpPr>
        <p:grpSpPr bwMode="auto">
          <a:xfrm>
            <a:off x="361950" y="774700"/>
            <a:ext cx="8261350" cy="5980113"/>
            <a:chOff x="113" y="164"/>
            <a:chExt cx="5375" cy="3891"/>
          </a:xfrm>
        </p:grpSpPr>
        <p:grpSp>
          <p:nvGrpSpPr>
            <p:cNvPr id="15364" name="Group 99"/>
            <p:cNvGrpSpPr>
              <a:grpSpLocks/>
            </p:cNvGrpSpPr>
            <p:nvPr/>
          </p:nvGrpSpPr>
          <p:grpSpPr bwMode="auto">
            <a:xfrm>
              <a:off x="113" y="164"/>
              <a:ext cx="5375" cy="3765"/>
              <a:chOff x="113" y="164"/>
              <a:chExt cx="5375" cy="3765"/>
            </a:xfrm>
          </p:grpSpPr>
          <p:grpSp>
            <p:nvGrpSpPr>
              <p:cNvPr id="15369" name="Group 91"/>
              <p:cNvGrpSpPr>
                <a:grpSpLocks/>
              </p:cNvGrpSpPr>
              <p:nvPr/>
            </p:nvGrpSpPr>
            <p:grpSpPr bwMode="auto">
              <a:xfrm>
                <a:off x="113" y="164"/>
                <a:ext cx="5375" cy="3765"/>
                <a:chOff x="91" y="164"/>
                <a:chExt cx="5375" cy="3765"/>
              </a:xfrm>
            </p:grpSpPr>
            <p:grpSp>
              <p:nvGrpSpPr>
                <p:cNvPr id="15372" name="Group 12"/>
                <p:cNvGrpSpPr>
                  <a:grpSpLocks/>
                </p:cNvGrpSpPr>
                <p:nvPr/>
              </p:nvGrpSpPr>
              <p:grpSpPr bwMode="auto">
                <a:xfrm>
                  <a:off x="610" y="1207"/>
                  <a:ext cx="1317" cy="2313"/>
                  <a:chOff x="521" y="1298"/>
                  <a:chExt cx="1317" cy="2313"/>
                </a:xfrm>
              </p:grpSpPr>
              <p:sp>
                <p:nvSpPr>
                  <p:cNvPr id="15418" name="Oval 5"/>
                  <p:cNvSpPr>
                    <a:spLocks noChangeArrowheads="1"/>
                  </p:cNvSpPr>
                  <p:nvPr/>
                </p:nvSpPr>
                <p:spPr bwMode="auto">
                  <a:xfrm>
                    <a:off x="1292" y="1298"/>
                    <a:ext cx="408" cy="317"/>
                  </a:xfrm>
                  <a:prstGeom prst="ellipse">
                    <a:avLst/>
                  </a:prstGeom>
                  <a:solidFill>
                    <a:srgbClr val="FF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9" name="Oval 6"/>
                  <p:cNvSpPr>
                    <a:spLocks noChangeArrowheads="1"/>
                  </p:cNvSpPr>
                  <p:nvPr/>
                </p:nvSpPr>
                <p:spPr bwMode="auto">
                  <a:xfrm>
                    <a:off x="1292" y="2024"/>
                    <a:ext cx="408" cy="317"/>
                  </a:xfrm>
                  <a:prstGeom prst="ellipse">
                    <a:avLst/>
                  </a:prstGeom>
                  <a:solidFill>
                    <a:srgbClr val="FF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0" name="Oval 7"/>
                  <p:cNvSpPr>
                    <a:spLocks noChangeArrowheads="1"/>
                  </p:cNvSpPr>
                  <p:nvPr/>
                </p:nvSpPr>
                <p:spPr bwMode="auto">
                  <a:xfrm>
                    <a:off x="1292" y="3294"/>
                    <a:ext cx="408" cy="317"/>
                  </a:xfrm>
                  <a:prstGeom prst="ellipse">
                    <a:avLst/>
                  </a:prstGeom>
                  <a:solidFill>
                    <a:srgbClr val="FF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1" name="Text Box 8"/>
                  <p:cNvSpPr txBox="1">
                    <a:spLocks noChangeArrowheads="1"/>
                  </p:cNvSpPr>
                  <p:nvPr/>
                </p:nvSpPr>
                <p:spPr bwMode="auto">
                  <a:xfrm>
                    <a:off x="1319" y="2523"/>
                    <a:ext cx="519"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solidFill>
                          <a:srgbClr val="FF5050"/>
                        </a:solidFill>
                        <a:latin typeface="Times New Roman" panose="02020603050405020304" pitchFamily="18" charset="0"/>
                      </a:rPr>
                      <a:t>…</a:t>
                    </a:r>
                  </a:p>
                </p:txBody>
              </p:sp>
              <p:sp>
                <p:nvSpPr>
                  <p:cNvPr id="15422" name="Line 9"/>
                  <p:cNvSpPr>
                    <a:spLocks noChangeShapeType="1"/>
                  </p:cNvSpPr>
                  <p:nvPr/>
                </p:nvSpPr>
                <p:spPr bwMode="auto">
                  <a:xfrm>
                    <a:off x="521" y="3430"/>
                    <a:ext cx="771"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3" name="Line 10"/>
                  <p:cNvSpPr>
                    <a:spLocks noChangeShapeType="1"/>
                  </p:cNvSpPr>
                  <p:nvPr/>
                </p:nvSpPr>
                <p:spPr bwMode="auto">
                  <a:xfrm>
                    <a:off x="521" y="1480"/>
                    <a:ext cx="771"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4" name="Line 11"/>
                  <p:cNvSpPr>
                    <a:spLocks noChangeShapeType="1"/>
                  </p:cNvSpPr>
                  <p:nvPr/>
                </p:nvSpPr>
                <p:spPr bwMode="auto">
                  <a:xfrm>
                    <a:off x="521" y="2205"/>
                    <a:ext cx="771"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5373" name="Object 13"/>
                <p:cNvGraphicFramePr>
                  <a:graphicFrameLocks noChangeAspect="1"/>
                </p:cNvGraphicFramePr>
                <p:nvPr/>
              </p:nvGraphicFramePr>
              <p:xfrm>
                <a:off x="113" y="1169"/>
                <a:ext cx="454" cy="384"/>
              </p:xfrm>
              <a:graphic>
                <a:graphicData uri="http://schemas.openxmlformats.org/presentationml/2006/ole">
                  <mc:AlternateContent xmlns:mc="http://schemas.openxmlformats.org/markup-compatibility/2006">
                    <mc:Choice xmlns:v="urn:schemas-microsoft-com:vml" Requires="v">
                      <p:oleObj spid="_x0000_s15425" r:id="rId3" imgW="164957" imgH="139579" progId="Equation.3">
                        <p:embed/>
                      </p:oleObj>
                    </mc:Choice>
                    <mc:Fallback>
                      <p:oleObj r:id="rId3" imgW="164957" imgH="139579"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 y="1169"/>
                              <a:ext cx="4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74" name="Object 16"/>
                <p:cNvGraphicFramePr>
                  <a:graphicFrameLocks noChangeAspect="1"/>
                </p:cNvGraphicFramePr>
                <p:nvPr/>
              </p:nvGraphicFramePr>
              <p:xfrm>
                <a:off x="113" y="1888"/>
                <a:ext cx="408" cy="407"/>
              </p:xfrm>
              <a:graphic>
                <a:graphicData uri="http://schemas.openxmlformats.org/presentationml/2006/ole">
                  <mc:AlternateContent xmlns:mc="http://schemas.openxmlformats.org/markup-compatibility/2006">
                    <mc:Choice xmlns:v="urn:schemas-microsoft-com:vml" Requires="v">
                      <p:oleObj spid="_x0000_s15426" r:id="rId5" imgW="177646" imgH="139579" progId="Equation.3">
                        <p:embed/>
                      </p:oleObj>
                    </mc:Choice>
                    <mc:Fallback>
                      <p:oleObj r:id="rId5" imgW="177646" imgH="139579"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 y="1888"/>
                              <a:ext cx="4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75" name="Object 19"/>
                <p:cNvGraphicFramePr>
                  <a:graphicFrameLocks noChangeAspect="1"/>
                </p:cNvGraphicFramePr>
                <p:nvPr/>
              </p:nvGraphicFramePr>
              <p:xfrm>
                <a:off x="91" y="3145"/>
                <a:ext cx="476" cy="349"/>
              </p:xfrm>
              <a:graphic>
                <a:graphicData uri="http://schemas.openxmlformats.org/presentationml/2006/ole">
                  <mc:AlternateContent xmlns:mc="http://schemas.openxmlformats.org/markup-compatibility/2006">
                    <mc:Choice xmlns:v="urn:schemas-microsoft-com:vml" Requires="v">
                      <p:oleObj spid="_x0000_s15427" r:id="rId7" imgW="190417" imgH="139639" progId="Equation.3">
                        <p:embed/>
                      </p:oleObj>
                    </mc:Choice>
                    <mc:Fallback>
                      <p:oleObj r:id="rId7" imgW="190417" imgH="139639"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 y="3145"/>
                              <a:ext cx="47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5376" name="Group 59"/>
                <p:cNvGrpSpPr>
                  <a:grpSpLocks/>
                </p:cNvGrpSpPr>
                <p:nvPr/>
              </p:nvGrpSpPr>
              <p:grpSpPr bwMode="auto">
                <a:xfrm>
                  <a:off x="1655" y="572"/>
                  <a:ext cx="2994" cy="3357"/>
                  <a:chOff x="1655" y="572"/>
                  <a:chExt cx="2994" cy="3357"/>
                </a:xfrm>
              </p:grpSpPr>
              <p:grpSp>
                <p:nvGrpSpPr>
                  <p:cNvPr id="15384" name="Group 28"/>
                  <p:cNvGrpSpPr>
                    <a:grpSpLocks/>
                  </p:cNvGrpSpPr>
                  <p:nvPr/>
                </p:nvGrpSpPr>
                <p:grpSpPr bwMode="auto">
                  <a:xfrm>
                    <a:off x="2608" y="935"/>
                    <a:ext cx="635" cy="2994"/>
                    <a:chOff x="2789" y="1026"/>
                    <a:chExt cx="635" cy="2994"/>
                  </a:xfrm>
                </p:grpSpPr>
                <p:sp>
                  <p:nvSpPr>
                    <p:cNvPr id="15413" name="Oval 23"/>
                    <p:cNvSpPr>
                      <a:spLocks noChangeArrowheads="1"/>
                    </p:cNvSpPr>
                    <p:nvPr/>
                  </p:nvSpPr>
                  <p:spPr bwMode="auto">
                    <a:xfrm>
                      <a:off x="2789" y="1026"/>
                      <a:ext cx="499" cy="454"/>
                    </a:xfrm>
                    <a:prstGeom prst="ellipse">
                      <a:avLst/>
                    </a:prstGeom>
                    <a:solidFill>
                      <a:srgbClr val="00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4" name="Oval 24"/>
                    <p:cNvSpPr>
                      <a:spLocks noChangeArrowheads="1"/>
                    </p:cNvSpPr>
                    <p:nvPr/>
                  </p:nvSpPr>
                  <p:spPr bwMode="auto">
                    <a:xfrm>
                      <a:off x="2789" y="1797"/>
                      <a:ext cx="499" cy="454"/>
                    </a:xfrm>
                    <a:prstGeom prst="ellipse">
                      <a:avLst/>
                    </a:prstGeom>
                    <a:solidFill>
                      <a:srgbClr val="00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5" name="Oval 25"/>
                    <p:cNvSpPr>
                      <a:spLocks noChangeArrowheads="1"/>
                    </p:cNvSpPr>
                    <p:nvPr/>
                  </p:nvSpPr>
                  <p:spPr bwMode="auto">
                    <a:xfrm>
                      <a:off x="2789" y="2568"/>
                      <a:ext cx="499" cy="454"/>
                    </a:xfrm>
                    <a:prstGeom prst="ellipse">
                      <a:avLst/>
                    </a:prstGeom>
                    <a:solidFill>
                      <a:srgbClr val="00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6" name="Oval 26"/>
                    <p:cNvSpPr>
                      <a:spLocks noChangeArrowheads="1"/>
                    </p:cNvSpPr>
                    <p:nvPr/>
                  </p:nvSpPr>
                  <p:spPr bwMode="auto">
                    <a:xfrm>
                      <a:off x="2835" y="3566"/>
                      <a:ext cx="499" cy="454"/>
                    </a:xfrm>
                    <a:prstGeom prst="ellipse">
                      <a:avLst/>
                    </a:prstGeom>
                    <a:solidFill>
                      <a:srgbClr val="00FF00"/>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7" name="Text Box 27"/>
                    <p:cNvSpPr txBox="1">
                      <a:spLocks noChangeArrowheads="1"/>
                    </p:cNvSpPr>
                    <p:nvPr/>
                  </p:nvSpPr>
                  <p:spPr bwMode="auto">
                    <a:xfrm>
                      <a:off x="2905" y="3022"/>
                      <a:ext cx="51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4000">
                          <a:solidFill>
                            <a:srgbClr val="FF5050"/>
                          </a:solidFill>
                          <a:latin typeface="Times New Roman" panose="02020603050405020304" pitchFamily="18" charset="0"/>
                        </a:rPr>
                        <a:t>…</a:t>
                      </a:r>
                    </a:p>
                  </p:txBody>
                </p:sp>
              </p:grpSp>
              <p:sp>
                <p:nvSpPr>
                  <p:cNvPr id="15385" name="Oval 29"/>
                  <p:cNvSpPr>
                    <a:spLocks noChangeArrowheads="1"/>
                  </p:cNvSpPr>
                  <p:nvPr/>
                </p:nvSpPr>
                <p:spPr bwMode="auto">
                  <a:xfrm>
                    <a:off x="4014" y="572"/>
                    <a:ext cx="544" cy="499"/>
                  </a:xfrm>
                  <a:prstGeom prst="ellipse">
                    <a:avLst/>
                  </a:prstGeom>
                  <a:solidFill>
                    <a:srgbClr val="FF00FF"/>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86" name="Oval 30"/>
                  <p:cNvSpPr>
                    <a:spLocks noChangeArrowheads="1"/>
                  </p:cNvSpPr>
                  <p:nvPr/>
                </p:nvSpPr>
                <p:spPr bwMode="auto">
                  <a:xfrm>
                    <a:off x="4060" y="1888"/>
                    <a:ext cx="544" cy="499"/>
                  </a:xfrm>
                  <a:prstGeom prst="ellipse">
                    <a:avLst/>
                  </a:prstGeom>
                  <a:solidFill>
                    <a:srgbClr val="FF00FF"/>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87" name="Oval 31"/>
                  <p:cNvSpPr>
                    <a:spLocks noChangeArrowheads="1"/>
                  </p:cNvSpPr>
                  <p:nvPr/>
                </p:nvSpPr>
                <p:spPr bwMode="auto">
                  <a:xfrm>
                    <a:off x="4059" y="3339"/>
                    <a:ext cx="544" cy="499"/>
                  </a:xfrm>
                  <a:prstGeom prst="ellipse">
                    <a:avLst/>
                  </a:prstGeom>
                  <a:solidFill>
                    <a:srgbClr val="FF00FF"/>
                  </a:solidFill>
                  <a:ln w="12700" cap="sq">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88" name="Line 32"/>
                  <p:cNvSpPr>
                    <a:spLocks noChangeShapeType="1"/>
                  </p:cNvSpPr>
                  <p:nvPr/>
                </p:nvSpPr>
                <p:spPr bwMode="auto">
                  <a:xfrm flipV="1">
                    <a:off x="1791" y="1116"/>
                    <a:ext cx="817" cy="227"/>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9" name="Line 33"/>
                  <p:cNvSpPr>
                    <a:spLocks noChangeShapeType="1"/>
                  </p:cNvSpPr>
                  <p:nvPr/>
                </p:nvSpPr>
                <p:spPr bwMode="auto">
                  <a:xfrm flipV="1">
                    <a:off x="1746" y="1207"/>
                    <a:ext cx="862" cy="771"/>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0" name="Line 34"/>
                  <p:cNvSpPr>
                    <a:spLocks noChangeShapeType="1"/>
                  </p:cNvSpPr>
                  <p:nvPr/>
                </p:nvSpPr>
                <p:spPr bwMode="auto">
                  <a:xfrm flipV="1">
                    <a:off x="1655" y="1298"/>
                    <a:ext cx="1044" cy="1905"/>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1" name="Line 35"/>
                  <p:cNvSpPr>
                    <a:spLocks noChangeShapeType="1"/>
                  </p:cNvSpPr>
                  <p:nvPr/>
                </p:nvSpPr>
                <p:spPr bwMode="auto">
                  <a:xfrm>
                    <a:off x="1791" y="1389"/>
                    <a:ext cx="908" cy="362"/>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2" name="Line 36"/>
                  <p:cNvSpPr>
                    <a:spLocks noChangeShapeType="1"/>
                  </p:cNvSpPr>
                  <p:nvPr/>
                </p:nvSpPr>
                <p:spPr bwMode="auto">
                  <a:xfrm flipV="1">
                    <a:off x="1791" y="1888"/>
                    <a:ext cx="817" cy="136"/>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3" name="Line 37"/>
                  <p:cNvSpPr>
                    <a:spLocks noChangeShapeType="1"/>
                  </p:cNvSpPr>
                  <p:nvPr/>
                </p:nvSpPr>
                <p:spPr bwMode="auto">
                  <a:xfrm>
                    <a:off x="1791" y="2114"/>
                    <a:ext cx="862" cy="454"/>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4" name="Line 38"/>
                  <p:cNvSpPr>
                    <a:spLocks noChangeShapeType="1"/>
                  </p:cNvSpPr>
                  <p:nvPr/>
                </p:nvSpPr>
                <p:spPr bwMode="auto">
                  <a:xfrm>
                    <a:off x="1746" y="2205"/>
                    <a:ext cx="998" cy="1316"/>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5" name="Line 39"/>
                  <p:cNvSpPr>
                    <a:spLocks noChangeShapeType="1"/>
                  </p:cNvSpPr>
                  <p:nvPr/>
                </p:nvSpPr>
                <p:spPr bwMode="auto">
                  <a:xfrm flipV="1">
                    <a:off x="1791" y="2840"/>
                    <a:ext cx="862" cy="544"/>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6" name="Line 40"/>
                  <p:cNvSpPr>
                    <a:spLocks noChangeShapeType="1"/>
                  </p:cNvSpPr>
                  <p:nvPr/>
                </p:nvSpPr>
                <p:spPr bwMode="auto">
                  <a:xfrm>
                    <a:off x="1746" y="3475"/>
                    <a:ext cx="907" cy="182"/>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7" name="Line 41"/>
                  <p:cNvSpPr>
                    <a:spLocks noChangeShapeType="1"/>
                  </p:cNvSpPr>
                  <p:nvPr/>
                </p:nvSpPr>
                <p:spPr bwMode="auto">
                  <a:xfrm flipV="1">
                    <a:off x="1746" y="2069"/>
                    <a:ext cx="953" cy="1179"/>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8" name="Line 42"/>
                  <p:cNvSpPr>
                    <a:spLocks noChangeShapeType="1"/>
                  </p:cNvSpPr>
                  <p:nvPr/>
                </p:nvSpPr>
                <p:spPr bwMode="auto">
                  <a:xfrm>
                    <a:off x="1746" y="1480"/>
                    <a:ext cx="998" cy="1043"/>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9" name="Line 43"/>
                  <p:cNvSpPr>
                    <a:spLocks noChangeShapeType="1"/>
                  </p:cNvSpPr>
                  <p:nvPr/>
                </p:nvSpPr>
                <p:spPr bwMode="auto">
                  <a:xfrm>
                    <a:off x="1655" y="1525"/>
                    <a:ext cx="1180" cy="195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0" name="Text Box 45"/>
                  <p:cNvSpPr txBox="1">
                    <a:spLocks noChangeArrowheads="1"/>
                  </p:cNvSpPr>
                  <p:nvPr/>
                </p:nvSpPr>
                <p:spPr bwMode="auto">
                  <a:xfrm>
                    <a:off x="4210" y="2568"/>
                    <a:ext cx="439"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a:solidFill>
                          <a:srgbClr val="FF5050"/>
                        </a:solidFill>
                        <a:latin typeface="Times New Roman" panose="02020603050405020304" pitchFamily="18" charset="0"/>
                      </a:rPr>
                      <a:t>…</a:t>
                    </a:r>
                  </a:p>
                </p:txBody>
              </p:sp>
              <p:sp>
                <p:nvSpPr>
                  <p:cNvPr id="15401" name="Line 47"/>
                  <p:cNvSpPr>
                    <a:spLocks noChangeShapeType="1"/>
                  </p:cNvSpPr>
                  <p:nvPr/>
                </p:nvSpPr>
                <p:spPr bwMode="auto">
                  <a:xfrm flipV="1">
                    <a:off x="3061" y="754"/>
                    <a:ext cx="953" cy="272"/>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2" name="Line 48"/>
                  <p:cNvSpPr>
                    <a:spLocks noChangeShapeType="1"/>
                  </p:cNvSpPr>
                  <p:nvPr/>
                </p:nvSpPr>
                <p:spPr bwMode="auto">
                  <a:xfrm>
                    <a:off x="3107" y="1162"/>
                    <a:ext cx="998" cy="817"/>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3" name="Line 49"/>
                  <p:cNvSpPr>
                    <a:spLocks noChangeShapeType="1"/>
                  </p:cNvSpPr>
                  <p:nvPr/>
                </p:nvSpPr>
                <p:spPr bwMode="auto">
                  <a:xfrm>
                    <a:off x="3016" y="1344"/>
                    <a:ext cx="1134" cy="2041"/>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4" name="Line 50"/>
                  <p:cNvSpPr>
                    <a:spLocks noChangeShapeType="1"/>
                  </p:cNvSpPr>
                  <p:nvPr/>
                </p:nvSpPr>
                <p:spPr bwMode="auto">
                  <a:xfrm flipV="1">
                    <a:off x="3061" y="981"/>
                    <a:ext cx="998" cy="816"/>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5" name="Line 51"/>
                  <p:cNvSpPr>
                    <a:spLocks noChangeShapeType="1"/>
                  </p:cNvSpPr>
                  <p:nvPr/>
                </p:nvSpPr>
                <p:spPr bwMode="auto">
                  <a:xfrm>
                    <a:off x="3107" y="1933"/>
                    <a:ext cx="952" cy="136"/>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6" name="Line 52"/>
                  <p:cNvSpPr>
                    <a:spLocks noChangeShapeType="1"/>
                  </p:cNvSpPr>
                  <p:nvPr/>
                </p:nvSpPr>
                <p:spPr bwMode="auto">
                  <a:xfrm>
                    <a:off x="3016" y="2069"/>
                    <a:ext cx="1043" cy="1497"/>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7" name="Line 53"/>
                  <p:cNvSpPr>
                    <a:spLocks noChangeShapeType="1"/>
                  </p:cNvSpPr>
                  <p:nvPr/>
                </p:nvSpPr>
                <p:spPr bwMode="auto">
                  <a:xfrm flipV="1">
                    <a:off x="3107" y="2205"/>
                    <a:ext cx="952" cy="409"/>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8" name="Line 54"/>
                  <p:cNvSpPr>
                    <a:spLocks noChangeShapeType="1"/>
                  </p:cNvSpPr>
                  <p:nvPr/>
                </p:nvSpPr>
                <p:spPr bwMode="auto">
                  <a:xfrm flipV="1">
                    <a:off x="2971" y="1026"/>
                    <a:ext cx="1134" cy="1497"/>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9" name="Line 55"/>
                  <p:cNvSpPr>
                    <a:spLocks noChangeShapeType="1"/>
                  </p:cNvSpPr>
                  <p:nvPr/>
                </p:nvSpPr>
                <p:spPr bwMode="auto">
                  <a:xfrm>
                    <a:off x="3061" y="2795"/>
                    <a:ext cx="1044" cy="635"/>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10" name="Line 56"/>
                  <p:cNvSpPr>
                    <a:spLocks noChangeShapeType="1"/>
                  </p:cNvSpPr>
                  <p:nvPr/>
                </p:nvSpPr>
                <p:spPr bwMode="auto">
                  <a:xfrm flipV="1">
                    <a:off x="3152" y="3657"/>
                    <a:ext cx="907" cy="45"/>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11" name="Line 57"/>
                  <p:cNvSpPr>
                    <a:spLocks noChangeShapeType="1"/>
                  </p:cNvSpPr>
                  <p:nvPr/>
                </p:nvSpPr>
                <p:spPr bwMode="auto">
                  <a:xfrm flipV="1">
                    <a:off x="3107" y="2341"/>
                    <a:ext cx="1043" cy="1271"/>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12" name="Line 58"/>
                  <p:cNvSpPr>
                    <a:spLocks noChangeShapeType="1"/>
                  </p:cNvSpPr>
                  <p:nvPr/>
                </p:nvSpPr>
                <p:spPr bwMode="auto">
                  <a:xfrm flipV="1">
                    <a:off x="3016" y="1071"/>
                    <a:ext cx="1225" cy="245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5377" name="Object 65"/>
                <p:cNvGraphicFramePr>
                  <a:graphicFrameLocks noChangeAspect="1"/>
                </p:cNvGraphicFramePr>
                <p:nvPr/>
              </p:nvGraphicFramePr>
              <p:xfrm>
                <a:off x="4830" y="164"/>
                <a:ext cx="397" cy="499"/>
              </p:xfrm>
              <a:graphic>
                <a:graphicData uri="http://schemas.openxmlformats.org/presentationml/2006/ole">
                  <mc:AlternateContent xmlns:mc="http://schemas.openxmlformats.org/markup-compatibility/2006">
                    <mc:Choice xmlns:v="urn:schemas-microsoft-com:vml" Requires="v">
                      <p:oleObj spid="_x0000_s15428" r:id="rId9" imgW="164885" imgH="164885" progId="Equation.3">
                        <p:embed/>
                      </p:oleObj>
                    </mc:Choice>
                    <mc:Fallback>
                      <p:oleObj r:id="rId9" imgW="164885" imgH="164885" progId="Equation.3">
                        <p:embed/>
                        <p:pic>
                          <p:nvPicPr>
                            <p:cNvPr id="0"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0" y="164"/>
                              <a:ext cx="39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78" name="Line 69"/>
                <p:cNvSpPr>
                  <a:spLocks noChangeShapeType="1"/>
                </p:cNvSpPr>
                <p:nvPr/>
              </p:nvSpPr>
              <p:spPr bwMode="auto">
                <a:xfrm>
                  <a:off x="4558" y="799"/>
                  <a:ext cx="862"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9" name="Line 70"/>
                <p:cNvSpPr>
                  <a:spLocks noChangeShapeType="1"/>
                </p:cNvSpPr>
                <p:nvPr/>
              </p:nvSpPr>
              <p:spPr bwMode="auto">
                <a:xfrm>
                  <a:off x="4604" y="2160"/>
                  <a:ext cx="862"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0" name="Line 71"/>
                <p:cNvSpPr>
                  <a:spLocks noChangeShapeType="1"/>
                </p:cNvSpPr>
                <p:nvPr/>
              </p:nvSpPr>
              <p:spPr bwMode="auto">
                <a:xfrm>
                  <a:off x="4604" y="3612"/>
                  <a:ext cx="862"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81" name="Object 73"/>
                <p:cNvGraphicFramePr>
                  <a:graphicFrameLocks noChangeAspect="1"/>
                </p:cNvGraphicFramePr>
                <p:nvPr/>
              </p:nvGraphicFramePr>
              <p:xfrm>
                <a:off x="4785" y="1434"/>
                <a:ext cx="453" cy="483"/>
              </p:xfrm>
              <a:graphic>
                <a:graphicData uri="http://schemas.openxmlformats.org/presentationml/2006/ole">
                  <mc:AlternateContent xmlns:mc="http://schemas.openxmlformats.org/markup-compatibility/2006">
                    <mc:Choice xmlns:v="urn:schemas-microsoft-com:vml" Requires="v">
                      <p:oleObj spid="_x0000_s15429" r:id="rId11" imgW="190335" imgH="164957" progId="Equation.3">
                        <p:embed/>
                      </p:oleObj>
                    </mc:Choice>
                    <mc:Fallback>
                      <p:oleObj r:id="rId11" imgW="190335" imgH="164957" progId="Equation.3">
                        <p:embed/>
                        <p:pic>
                          <p:nvPicPr>
                            <p:cNvPr id="0" name="Object 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5" y="1434"/>
                              <a:ext cx="453"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82" name="Object 84"/>
                <p:cNvGraphicFramePr>
                  <a:graphicFrameLocks noChangeAspect="1"/>
                </p:cNvGraphicFramePr>
                <p:nvPr/>
              </p:nvGraphicFramePr>
              <p:xfrm>
                <a:off x="4757" y="3022"/>
                <a:ext cx="482" cy="433"/>
              </p:xfrm>
              <a:graphic>
                <a:graphicData uri="http://schemas.openxmlformats.org/presentationml/2006/ole">
                  <mc:AlternateContent xmlns:mc="http://schemas.openxmlformats.org/markup-compatibility/2006">
                    <mc:Choice xmlns:v="urn:schemas-microsoft-com:vml" Requires="v">
                      <p:oleObj spid="_x0000_s15430" r:id="rId13" imgW="215619" imgH="164885" progId="Equation.3">
                        <p:embed/>
                      </p:oleObj>
                    </mc:Choice>
                    <mc:Fallback>
                      <p:oleObj r:id="rId13" imgW="215619" imgH="164885" progId="Equation.3">
                        <p:embed/>
                        <p:pic>
                          <p:nvPicPr>
                            <p:cNvPr id="0" name="Object 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7" y="3022"/>
                              <a:ext cx="48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83" name="Object 88"/>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15431" r:id="rId15" imgW="114151" imgH="215619" progId="Equation.3">
                        <p:embed/>
                      </p:oleObj>
                    </mc:Choice>
                    <mc:Fallback>
                      <p:oleObj r:id="rId15" imgW="114151" imgH="215619" progId="Equation.3">
                        <p:embed/>
                        <p:pic>
                          <p:nvPicPr>
                            <p:cNvPr id="0" name="Object 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0" y="880"/>
                              <a:ext cx="3840" cy="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5370" name="Object 92"/>
              <p:cNvGraphicFramePr>
                <a:graphicFrameLocks noChangeAspect="1"/>
              </p:cNvGraphicFramePr>
              <p:nvPr/>
            </p:nvGraphicFramePr>
            <p:xfrm>
              <a:off x="657" y="2523"/>
              <a:ext cx="544" cy="363"/>
            </p:xfrm>
            <a:graphic>
              <a:graphicData uri="http://schemas.openxmlformats.org/presentationml/2006/ole">
                <mc:AlternateContent xmlns:mc="http://schemas.openxmlformats.org/markup-compatibility/2006">
                  <mc:Choice xmlns:v="urn:schemas-microsoft-com:vml" Requires="v">
                    <p:oleObj spid="_x0000_s15432" r:id="rId17" imgW="164957" imgH="139579" progId="Equation.3">
                      <p:embed/>
                    </p:oleObj>
                  </mc:Choice>
                  <mc:Fallback>
                    <p:oleObj r:id="rId17" imgW="164957" imgH="139579" progId="Equation.3">
                      <p:embed/>
                      <p:pic>
                        <p:nvPicPr>
                          <p:cNvPr id="0" name="Object 9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 y="2523"/>
                            <a:ext cx="5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71" name="Object 96"/>
              <p:cNvGraphicFramePr>
                <a:graphicFrameLocks noChangeAspect="1"/>
              </p:cNvGraphicFramePr>
              <p:nvPr/>
            </p:nvGraphicFramePr>
            <p:xfrm>
              <a:off x="4558" y="2614"/>
              <a:ext cx="559" cy="373"/>
            </p:xfrm>
            <a:graphic>
              <a:graphicData uri="http://schemas.openxmlformats.org/presentationml/2006/ole">
                <mc:AlternateContent xmlns:mc="http://schemas.openxmlformats.org/markup-compatibility/2006">
                  <mc:Choice xmlns:v="urn:schemas-microsoft-com:vml" Requires="v">
                    <p:oleObj spid="_x0000_s15433" r:id="rId19" imgW="190335" imgH="164957" progId="Equation.3">
                      <p:embed/>
                    </p:oleObj>
                  </mc:Choice>
                  <mc:Fallback>
                    <p:oleObj r:id="rId19" imgW="190335" imgH="164957" progId="Equation.3">
                      <p:embed/>
                      <p:pic>
                        <p:nvPicPr>
                          <p:cNvPr id="0" name="Object 9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8" y="2614"/>
                            <a:ext cx="55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5365" name="Object 106"/>
            <p:cNvGraphicFramePr>
              <a:graphicFrameLocks noChangeAspect="1"/>
            </p:cNvGraphicFramePr>
            <p:nvPr/>
          </p:nvGraphicFramePr>
          <p:xfrm>
            <a:off x="2200" y="618"/>
            <a:ext cx="363" cy="337"/>
          </p:xfrm>
          <a:graphic>
            <a:graphicData uri="http://schemas.openxmlformats.org/presentationml/2006/ole">
              <mc:AlternateContent xmlns:mc="http://schemas.openxmlformats.org/markup-compatibility/2006">
                <mc:Choice xmlns:v="urn:schemas-microsoft-com:vml" Requires="v">
                  <p:oleObj spid="_x0000_s15434" r:id="rId21" imgW="177492" imgH="164814" progId="Equation.3">
                    <p:embed/>
                  </p:oleObj>
                </mc:Choice>
                <mc:Fallback>
                  <p:oleObj r:id="rId21" imgW="177492" imgH="164814" progId="Equation.3">
                    <p:embed/>
                    <p:pic>
                      <p:nvPicPr>
                        <p:cNvPr id="0" name="Object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00" y="618"/>
                          <a:ext cx="363" cy="337"/>
                        </a:xfrm>
                        <a:prstGeom prst="rect">
                          <a:avLst/>
                        </a:prstGeom>
                        <a:solidFill>
                          <a:srgbClr val="00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66" name="Object 107"/>
            <p:cNvGraphicFramePr>
              <a:graphicFrameLocks noChangeAspect="1"/>
            </p:cNvGraphicFramePr>
            <p:nvPr/>
          </p:nvGraphicFramePr>
          <p:xfrm>
            <a:off x="2200" y="1661"/>
            <a:ext cx="363" cy="363"/>
          </p:xfrm>
          <a:graphic>
            <a:graphicData uri="http://schemas.openxmlformats.org/presentationml/2006/ole">
              <mc:AlternateContent xmlns:mc="http://schemas.openxmlformats.org/markup-compatibility/2006">
                <mc:Choice xmlns:v="urn:schemas-microsoft-com:vml" Requires="v">
                  <p:oleObj spid="_x0000_s15435" r:id="rId23" imgW="203024" imgH="164957" progId="Equation.3">
                    <p:embed/>
                  </p:oleObj>
                </mc:Choice>
                <mc:Fallback>
                  <p:oleObj r:id="rId23" imgW="203024" imgH="164957" progId="Equation.3">
                    <p:embed/>
                    <p:pic>
                      <p:nvPicPr>
                        <p:cNvPr id="0" name="Object 10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00" y="1661"/>
                          <a:ext cx="363" cy="363"/>
                        </a:xfrm>
                        <a:prstGeom prst="rect">
                          <a:avLst/>
                        </a:prstGeom>
                        <a:solidFill>
                          <a:srgbClr val="00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67" name="Object 108"/>
            <p:cNvGraphicFramePr>
              <a:graphicFrameLocks noChangeAspect="1"/>
            </p:cNvGraphicFramePr>
            <p:nvPr/>
          </p:nvGraphicFramePr>
          <p:xfrm>
            <a:off x="2173" y="3702"/>
            <a:ext cx="463" cy="353"/>
          </p:xfrm>
          <a:graphic>
            <a:graphicData uri="http://schemas.openxmlformats.org/presentationml/2006/ole">
              <mc:AlternateContent xmlns:mc="http://schemas.openxmlformats.org/markup-compatibility/2006">
                <mc:Choice xmlns:v="urn:schemas-microsoft-com:vml" Requires="v">
                  <p:oleObj spid="_x0000_s15436" r:id="rId25" imgW="215619" imgH="164885" progId="Equation.3">
                    <p:embed/>
                  </p:oleObj>
                </mc:Choice>
                <mc:Fallback>
                  <p:oleObj r:id="rId25" imgW="215619" imgH="164885" progId="Equation.3">
                    <p:embed/>
                    <p:pic>
                      <p:nvPicPr>
                        <p:cNvPr id="0" name="Object 1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73" y="3702"/>
                          <a:ext cx="463" cy="353"/>
                        </a:xfrm>
                        <a:prstGeom prst="rect">
                          <a:avLst/>
                        </a:prstGeom>
                        <a:solidFill>
                          <a:srgbClr val="00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68" name="Object 109"/>
            <p:cNvGraphicFramePr>
              <a:graphicFrameLocks noChangeAspect="1"/>
            </p:cNvGraphicFramePr>
            <p:nvPr/>
          </p:nvGraphicFramePr>
          <p:xfrm>
            <a:off x="2200" y="3047"/>
            <a:ext cx="372" cy="322"/>
          </p:xfrm>
          <a:graphic>
            <a:graphicData uri="http://schemas.openxmlformats.org/presentationml/2006/ole">
              <mc:AlternateContent xmlns:mc="http://schemas.openxmlformats.org/markup-compatibility/2006">
                <mc:Choice xmlns:v="urn:schemas-microsoft-com:vml" Requires="v">
                  <p:oleObj spid="_x0000_s15437" r:id="rId27" imgW="190335" imgH="164957" progId="Equation.3">
                    <p:embed/>
                  </p:oleObj>
                </mc:Choice>
                <mc:Fallback>
                  <p:oleObj r:id="rId27" imgW="190335" imgH="164957" progId="Equation.3">
                    <p:embed/>
                    <p:pic>
                      <p:nvPicPr>
                        <p:cNvPr id="0" name="Object 10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00" y="3047"/>
                          <a:ext cx="372" cy="322"/>
                        </a:xfrm>
                        <a:prstGeom prst="rect">
                          <a:avLst/>
                        </a:prstGeom>
                        <a:solidFill>
                          <a:srgbClr val="00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5363"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noGrp="1" noChangeAspect="1"/>
          </p:cNvGraphicFramePr>
          <p:nvPr>
            <p:ph idx="1"/>
          </p:nvPr>
        </p:nvGraphicFramePr>
        <p:xfrm>
          <a:off x="1631950" y="908050"/>
          <a:ext cx="5880100" cy="5400675"/>
        </p:xfrm>
        <a:graphic>
          <a:graphicData uri="http://schemas.openxmlformats.org/presentationml/2006/ole">
            <mc:AlternateContent xmlns:mc="http://schemas.openxmlformats.org/markup-compatibility/2006">
              <mc:Choice xmlns:v="urn:schemas-microsoft-com:vml" Requires="v">
                <p:oleObj spid="_x0000_s16388" r:id="rId3" imgW="2374900" imgH="2298700" progId="Equation.3">
                  <p:embed/>
                </p:oleObj>
              </mc:Choice>
              <mc:Fallback>
                <p:oleObj r:id="rId3" imgW="2374900" imgH="22987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908050"/>
                        <a:ext cx="58801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87"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
          <p:cNvGraphicFramePr>
            <a:graphicFrameLocks noGrp="1" noChangeAspect="1"/>
          </p:cNvGraphicFramePr>
          <p:nvPr>
            <p:ph idx="1"/>
          </p:nvPr>
        </p:nvGraphicFramePr>
        <p:xfrm>
          <a:off x="1403350" y="935038"/>
          <a:ext cx="6337300" cy="5346700"/>
        </p:xfrm>
        <a:graphic>
          <a:graphicData uri="http://schemas.openxmlformats.org/presentationml/2006/ole">
            <mc:AlternateContent xmlns:mc="http://schemas.openxmlformats.org/markup-compatibility/2006">
              <mc:Choice xmlns:v="urn:schemas-microsoft-com:vml" Requires="v">
                <p:oleObj spid="_x0000_s17412" r:id="rId3" imgW="2235200" imgH="2044700" progId="Equation.3">
                  <p:embed/>
                </p:oleObj>
              </mc:Choice>
              <mc:Fallback>
                <p:oleObj r:id="rId3" imgW="2235200" imgH="20447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935038"/>
                        <a:ext cx="63373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1"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7"/>
          <p:cNvGraphicFramePr>
            <a:graphicFrameLocks noGrp="1" noChangeAspect="1"/>
          </p:cNvGraphicFramePr>
          <p:nvPr>
            <p:ph idx="1"/>
          </p:nvPr>
        </p:nvGraphicFramePr>
        <p:xfrm>
          <a:off x="1422400" y="908050"/>
          <a:ext cx="6299200" cy="4708525"/>
        </p:xfrm>
        <a:graphic>
          <a:graphicData uri="http://schemas.openxmlformats.org/presentationml/2006/ole">
            <mc:AlternateContent xmlns:mc="http://schemas.openxmlformats.org/markup-compatibility/2006">
              <mc:Choice xmlns:v="urn:schemas-microsoft-com:vml" Requires="v">
                <p:oleObj spid="_x0000_s18436" r:id="rId3" imgW="2298600" imgH="1828800" progId="Equation.3">
                  <p:embed/>
                </p:oleObj>
              </mc:Choice>
              <mc:Fallback>
                <p:oleObj r:id="rId3" imgW="2298600" imgH="1828800" progId="Equation.3">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908050"/>
                        <a:ext cx="62992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435"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pPr eaLnBrk="1" hangingPunct="1">
              <a:lnSpc>
                <a:spcPct val="190000"/>
              </a:lnSpc>
              <a:buClrTx/>
            </a:pPr>
            <a:r>
              <a:rPr lang="zh-CN" altLang="en-US" b="1" smtClean="0"/>
              <a:t>反向传播算法</a:t>
            </a:r>
            <a:r>
              <a:rPr lang="zh-CN" altLang="en-US" b="1" smtClean="0">
                <a:solidFill>
                  <a:srgbClr val="FF0066"/>
                </a:solidFill>
              </a:rPr>
              <a:t>用于多层前向神经网络的学习</a:t>
            </a:r>
            <a:r>
              <a:rPr lang="zh-CN" altLang="en-US" b="1" smtClean="0"/>
              <a:t>，从而得到各层的神经元权值。</a:t>
            </a:r>
          </a:p>
          <a:p>
            <a:pPr eaLnBrk="1" hangingPunct="1">
              <a:lnSpc>
                <a:spcPct val="190000"/>
              </a:lnSpc>
              <a:buClrTx/>
            </a:pPr>
            <a:r>
              <a:rPr lang="zh-CN" altLang="en-US" b="1" smtClean="0"/>
              <a:t>采用</a:t>
            </a:r>
            <a:r>
              <a:rPr lang="zh-CN" altLang="en-US" b="1" smtClean="0">
                <a:solidFill>
                  <a:srgbClr val="FF0066"/>
                </a:solidFill>
              </a:rPr>
              <a:t>梯度下降</a:t>
            </a:r>
            <a:r>
              <a:rPr lang="zh-CN" altLang="en-US" b="1" smtClean="0"/>
              <a:t>方法，以最小化网络输出值和目标值之间的误差</a:t>
            </a:r>
          </a:p>
        </p:txBody>
      </p:sp>
      <p:sp>
        <p:nvSpPr>
          <p:cNvPr id="19459"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p:cNvGraphicFramePr>
            <a:graphicFrameLocks noGrp="1" noChangeAspect="1"/>
          </p:cNvGraphicFramePr>
          <p:nvPr>
            <p:ph idx="1"/>
          </p:nvPr>
        </p:nvGraphicFramePr>
        <p:xfrm>
          <a:off x="1187450" y="1457325"/>
          <a:ext cx="6769100" cy="4302125"/>
        </p:xfrm>
        <a:graphic>
          <a:graphicData uri="http://schemas.openxmlformats.org/presentationml/2006/ole">
            <mc:AlternateContent xmlns:mc="http://schemas.openxmlformats.org/markup-compatibility/2006">
              <mc:Choice xmlns:v="urn:schemas-microsoft-com:vml" Requires="v">
                <p:oleObj spid="_x0000_s20484" r:id="rId3" imgW="2794000" imgH="1803400" progId="Equation.3">
                  <p:embed/>
                </p:oleObj>
              </mc:Choice>
              <mc:Fallback>
                <p:oleObj r:id="rId3" imgW="2794000" imgH="18034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57325"/>
                        <a:ext cx="6769100" cy="43021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483"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p:txBody>
          <a:bodyPr/>
          <a:lstStyle/>
          <a:p>
            <a:pPr eaLnBrk="1" hangingPunct="1">
              <a:lnSpc>
                <a:spcPct val="180000"/>
              </a:lnSpc>
            </a:pPr>
            <a:r>
              <a:rPr lang="zh-CN" altLang="en-US" b="1" smtClean="0">
                <a:latin typeface="Times New Roman" panose="02020603050405020304" pitchFamily="18" charset="0"/>
              </a:rPr>
              <a:t>误差信号</a:t>
            </a:r>
            <a:r>
              <a:rPr lang="zh-CN" altLang="en-US" b="1" smtClean="0">
                <a:solidFill>
                  <a:srgbClr val="FF0066"/>
                </a:solidFill>
                <a:latin typeface="Times New Roman" panose="02020603050405020304" pitchFamily="18" charset="0"/>
              </a:rPr>
              <a:t>从后向前传递</a:t>
            </a:r>
            <a:r>
              <a:rPr lang="zh-CN" altLang="en-US" b="1" smtClean="0">
                <a:latin typeface="Times New Roman" panose="02020603050405020304" pitchFamily="18" charset="0"/>
              </a:rPr>
              <a:t>，即从输出层传播到中间层，再由中间层传播到输入层。</a:t>
            </a:r>
          </a:p>
          <a:p>
            <a:pPr eaLnBrk="1" hangingPunct="1">
              <a:lnSpc>
                <a:spcPct val="180000"/>
              </a:lnSpc>
            </a:pPr>
            <a:endParaRPr lang="zh-CN" altLang="en-US" b="1" smtClean="0">
              <a:latin typeface="Times New Roman" panose="02020603050405020304" pitchFamily="18" charset="0"/>
            </a:endParaRPr>
          </a:p>
          <a:p>
            <a:pPr eaLnBrk="1" hangingPunct="1">
              <a:lnSpc>
                <a:spcPct val="180000"/>
              </a:lnSpc>
            </a:pPr>
            <a:r>
              <a:rPr lang="zh-CN" altLang="en-US" b="1" smtClean="0">
                <a:latin typeface="Times New Roman" panose="02020603050405020304" pitchFamily="18" charset="0"/>
              </a:rPr>
              <a:t>在反向传播的过程中，逐层修改联结的权值。修改方法遵循</a:t>
            </a:r>
            <a:r>
              <a:rPr lang="en-US" altLang="zh-CN" b="1" smtClean="0">
                <a:latin typeface="Times New Roman" panose="02020603050405020304" pitchFamily="18" charset="0"/>
              </a:rPr>
              <a:t>delta</a:t>
            </a:r>
            <a:r>
              <a:rPr lang="zh-CN" altLang="en-US" b="1" smtClean="0">
                <a:latin typeface="Times New Roman" panose="02020603050405020304" pitchFamily="18" charset="0"/>
              </a:rPr>
              <a:t>学习法则</a:t>
            </a:r>
          </a:p>
        </p:txBody>
      </p:sp>
      <p:sp>
        <p:nvSpPr>
          <p:cNvPr id="21507"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4"/>
          <p:cNvGraphicFramePr>
            <a:graphicFrameLocks noGrp="1" noChangeAspect="1"/>
          </p:cNvGraphicFramePr>
          <p:nvPr>
            <p:ph idx="1"/>
          </p:nvPr>
        </p:nvGraphicFramePr>
        <p:xfrm>
          <a:off x="1728788" y="981075"/>
          <a:ext cx="5686425" cy="5256213"/>
        </p:xfrm>
        <a:graphic>
          <a:graphicData uri="http://schemas.openxmlformats.org/presentationml/2006/ole">
            <mc:AlternateContent xmlns:mc="http://schemas.openxmlformats.org/markup-compatibility/2006">
              <mc:Choice xmlns:v="urn:schemas-microsoft-com:vml" Requires="v">
                <p:oleObj spid="_x0000_s22532" r:id="rId3" imgW="2476500" imgH="2387600" progId="Equation.3">
                  <p:embed/>
                </p:oleObj>
              </mc:Choice>
              <mc:Fallback>
                <p:oleObj r:id="rId3" imgW="2476500" imgH="23876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788" y="981075"/>
                        <a:ext cx="5686425"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31"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4"/>
          <p:cNvGraphicFramePr>
            <a:graphicFrameLocks noGrp="1" noChangeAspect="1"/>
          </p:cNvGraphicFramePr>
          <p:nvPr>
            <p:ph idx="1"/>
          </p:nvPr>
        </p:nvGraphicFramePr>
        <p:xfrm>
          <a:off x="1763713" y="1314450"/>
          <a:ext cx="5616575" cy="4589463"/>
        </p:xfrm>
        <a:graphic>
          <a:graphicData uri="http://schemas.openxmlformats.org/presentationml/2006/ole">
            <mc:AlternateContent xmlns:mc="http://schemas.openxmlformats.org/markup-compatibility/2006">
              <mc:Choice xmlns:v="urn:schemas-microsoft-com:vml" Requires="v">
                <p:oleObj spid="_x0000_s23556" r:id="rId3" imgW="2476500" imgH="2057400" progId="Equation.3">
                  <p:embed/>
                </p:oleObj>
              </mc:Choice>
              <mc:Fallback>
                <p:oleObj r:id="rId3" imgW="2476500" imgH="20574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314450"/>
                        <a:ext cx="5616575"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5"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39"/>
          <p:cNvGrpSpPr>
            <a:grpSpLocks/>
          </p:cNvGrpSpPr>
          <p:nvPr/>
        </p:nvGrpSpPr>
        <p:grpSpPr bwMode="auto">
          <a:xfrm>
            <a:off x="1763713" y="115888"/>
            <a:ext cx="5976937" cy="6618287"/>
            <a:chOff x="1111" y="151"/>
            <a:chExt cx="3765" cy="4169"/>
          </a:xfrm>
        </p:grpSpPr>
        <p:sp>
          <p:nvSpPr>
            <p:cNvPr id="24582" name="Rectangle 2"/>
            <p:cNvSpPr>
              <a:spLocks noChangeArrowheads="1"/>
            </p:cNvSpPr>
            <p:nvPr/>
          </p:nvSpPr>
          <p:spPr bwMode="auto">
            <a:xfrm>
              <a:off x="2880" y="151"/>
              <a:ext cx="1055" cy="240"/>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583" name="Group 36"/>
            <p:cNvGrpSpPr>
              <a:grpSpLocks/>
            </p:cNvGrpSpPr>
            <p:nvPr/>
          </p:nvGrpSpPr>
          <p:grpSpPr bwMode="auto">
            <a:xfrm>
              <a:off x="1111" y="432"/>
              <a:ext cx="3765" cy="3648"/>
              <a:chOff x="1111" y="432"/>
              <a:chExt cx="3765" cy="3648"/>
            </a:xfrm>
          </p:grpSpPr>
          <p:sp>
            <p:nvSpPr>
              <p:cNvPr id="24585" name="Rectangle 4"/>
              <p:cNvSpPr>
                <a:spLocks noChangeArrowheads="1"/>
              </p:cNvSpPr>
              <p:nvPr/>
            </p:nvSpPr>
            <p:spPr bwMode="auto">
              <a:xfrm>
                <a:off x="2590" y="624"/>
                <a:ext cx="1700" cy="240"/>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rPr>
                  <a:t>加入输入和期望输出</a:t>
                </a:r>
              </a:p>
            </p:txBody>
          </p:sp>
          <p:sp>
            <p:nvSpPr>
              <p:cNvPr id="24586" name="Rectangle 5"/>
              <p:cNvSpPr>
                <a:spLocks noChangeArrowheads="1"/>
              </p:cNvSpPr>
              <p:nvPr/>
            </p:nvSpPr>
            <p:spPr bwMode="auto">
              <a:xfrm>
                <a:off x="2473" y="1056"/>
                <a:ext cx="2110" cy="240"/>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Times New Roman" panose="02020603050405020304" pitchFamily="18" charset="0"/>
                    <a:ea typeface="楷体_GB2312" pitchFamily="49" charset="-122"/>
                  </a:rPr>
                  <a:t>计算隐层和输出层的输出</a:t>
                </a:r>
              </a:p>
            </p:txBody>
          </p:sp>
          <p:sp>
            <p:nvSpPr>
              <p:cNvPr id="24587" name="Rectangle 6"/>
              <p:cNvSpPr>
                <a:spLocks noChangeArrowheads="1"/>
              </p:cNvSpPr>
              <p:nvPr/>
            </p:nvSpPr>
            <p:spPr bwMode="auto">
              <a:xfrm>
                <a:off x="2238" y="1536"/>
                <a:ext cx="2638" cy="624"/>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8" name="Rectangle 7"/>
              <p:cNvSpPr>
                <a:spLocks noChangeArrowheads="1"/>
              </p:cNvSpPr>
              <p:nvPr/>
            </p:nvSpPr>
            <p:spPr bwMode="auto">
              <a:xfrm>
                <a:off x="2824" y="2304"/>
                <a:ext cx="1290" cy="240"/>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9" name="AutoShape 8"/>
              <p:cNvSpPr>
                <a:spLocks noChangeArrowheads="1"/>
              </p:cNvSpPr>
              <p:nvPr/>
            </p:nvSpPr>
            <p:spPr bwMode="auto">
              <a:xfrm>
                <a:off x="2824" y="2640"/>
                <a:ext cx="1290" cy="384"/>
              </a:xfrm>
              <a:prstGeom prst="flowChartDecision">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0" name="Rectangle 9"/>
              <p:cNvSpPr>
                <a:spLocks noChangeArrowheads="1"/>
              </p:cNvSpPr>
              <p:nvPr/>
            </p:nvSpPr>
            <p:spPr bwMode="auto">
              <a:xfrm>
                <a:off x="2707" y="3120"/>
                <a:ext cx="1641" cy="240"/>
              </a:xfrm>
              <a:prstGeom prst="rect">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楷体_GB2312" pitchFamily="49" charset="-122"/>
                    <a:ea typeface="楷体_GB2312" pitchFamily="49" charset="-122"/>
                  </a:rPr>
                  <a:t>迭代次数加</a:t>
                </a:r>
                <a:r>
                  <a:rPr lang="en-US" altLang="zh-CN" sz="2000">
                    <a:latin typeface="楷体_GB2312" pitchFamily="49" charset="-122"/>
                    <a:ea typeface="楷体_GB2312" pitchFamily="49" charset="-122"/>
                  </a:rPr>
                  <a:t>1</a:t>
                </a:r>
              </a:p>
            </p:txBody>
          </p:sp>
          <p:sp>
            <p:nvSpPr>
              <p:cNvPr id="24591" name="AutoShape 10"/>
              <p:cNvSpPr>
                <a:spLocks noChangeArrowheads="1"/>
              </p:cNvSpPr>
              <p:nvPr/>
            </p:nvSpPr>
            <p:spPr bwMode="auto">
              <a:xfrm>
                <a:off x="2824" y="3456"/>
                <a:ext cx="1290" cy="384"/>
              </a:xfrm>
              <a:prstGeom prst="flowChartDecision">
                <a:avLst/>
              </a:prstGeom>
              <a:solidFill>
                <a:srgbClr val="CCECFF"/>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2" name="Line 11"/>
              <p:cNvSpPr>
                <a:spLocks noChangeShapeType="1"/>
              </p:cNvSpPr>
              <p:nvPr/>
            </p:nvSpPr>
            <p:spPr bwMode="auto">
              <a:xfrm>
                <a:off x="3469" y="3840"/>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3" name="Line 12"/>
              <p:cNvSpPr>
                <a:spLocks noChangeShapeType="1"/>
              </p:cNvSpPr>
              <p:nvPr/>
            </p:nvSpPr>
            <p:spPr bwMode="auto">
              <a:xfrm flipH="1">
                <a:off x="1111" y="3657"/>
                <a:ext cx="17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Text Box 13"/>
              <p:cNvSpPr txBox="1">
                <a:spLocks noChangeArrowheads="1"/>
              </p:cNvSpPr>
              <p:nvPr/>
            </p:nvSpPr>
            <p:spPr bwMode="auto">
              <a:xfrm>
                <a:off x="2531" y="1536"/>
                <a:ext cx="2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楷体_GB2312" pitchFamily="49" charset="-122"/>
                  </a:rPr>
                  <a:t>调节输出层和隐层的连接权值</a:t>
                </a:r>
              </a:p>
            </p:txBody>
          </p:sp>
          <p:graphicFrame>
            <p:nvGraphicFramePr>
              <p:cNvPr id="24595" name="Object 14"/>
              <p:cNvGraphicFramePr>
                <a:graphicFrameLocks noChangeAspect="1"/>
              </p:cNvGraphicFramePr>
              <p:nvPr/>
            </p:nvGraphicFramePr>
            <p:xfrm>
              <a:off x="2590" y="1728"/>
              <a:ext cx="1876" cy="384"/>
            </p:xfrm>
            <a:graphic>
              <a:graphicData uri="http://schemas.openxmlformats.org/presentationml/2006/ole">
                <mc:AlternateContent xmlns:mc="http://schemas.openxmlformats.org/markup-compatibility/2006">
                  <mc:Choice xmlns:v="urn:schemas-microsoft-com:vml" Requires="v">
                    <p:oleObj spid="_x0000_s24614" r:id="rId3" imgW="1663700" imgH="533400" progId="Equation.3">
                      <p:embed/>
                    </p:oleObj>
                  </mc:Choice>
                  <mc:Fallback>
                    <p:oleObj r:id="rId3" imgW="1663700" imgH="5334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 y="1728"/>
                            <a:ext cx="1876" cy="38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6" name="Text Box 15"/>
              <p:cNvSpPr txBox="1">
                <a:spLocks noChangeArrowheads="1"/>
              </p:cNvSpPr>
              <p:nvPr/>
            </p:nvSpPr>
            <p:spPr bwMode="auto">
              <a:xfrm>
                <a:off x="2824" y="2304"/>
                <a:ext cx="1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ea typeface="楷体_GB2312" pitchFamily="49" charset="-122"/>
                  </a:rPr>
                  <a:t>  </a:t>
                </a:r>
                <a:r>
                  <a:rPr lang="zh-CN" altLang="en-US" sz="2000">
                    <a:latin typeface="Times New Roman" panose="02020603050405020304" pitchFamily="18" charset="0"/>
                    <a:ea typeface="楷体_GB2312" pitchFamily="49" charset="-122"/>
                  </a:rPr>
                  <a:t>改变训练样例</a:t>
                </a:r>
              </a:p>
            </p:txBody>
          </p:sp>
          <p:sp>
            <p:nvSpPr>
              <p:cNvPr id="24597" name="Text Box 16"/>
              <p:cNvSpPr txBox="1">
                <a:spLocks noChangeArrowheads="1"/>
              </p:cNvSpPr>
              <p:nvPr/>
            </p:nvSpPr>
            <p:spPr bwMode="auto">
              <a:xfrm>
                <a:off x="3166" y="2704"/>
                <a:ext cx="8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楷体_GB2312" pitchFamily="49" charset="-122"/>
                    <a:ea typeface="楷体_GB2312" pitchFamily="49" charset="-122"/>
                  </a:rPr>
                  <a:t>样例完？</a:t>
                </a:r>
              </a:p>
            </p:txBody>
          </p:sp>
          <p:sp>
            <p:nvSpPr>
              <p:cNvPr id="24598" name="Text Box 17"/>
              <p:cNvSpPr txBox="1">
                <a:spLocks noChangeArrowheads="1"/>
              </p:cNvSpPr>
              <p:nvPr/>
            </p:nvSpPr>
            <p:spPr bwMode="auto">
              <a:xfrm>
                <a:off x="3118" y="3552"/>
                <a:ext cx="10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楷体_GB2312" pitchFamily="49" charset="-122"/>
                  </a:rPr>
                  <a:t>迭代完？</a:t>
                </a:r>
              </a:p>
            </p:txBody>
          </p:sp>
          <p:sp>
            <p:nvSpPr>
              <p:cNvPr id="24599" name="Line 18"/>
              <p:cNvSpPr>
                <a:spLocks noChangeShapeType="1"/>
              </p:cNvSpPr>
              <p:nvPr/>
            </p:nvSpPr>
            <p:spPr bwMode="auto">
              <a:xfrm>
                <a:off x="3411" y="432"/>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0" name="Line 19"/>
              <p:cNvSpPr>
                <a:spLocks noChangeShapeType="1"/>
              </p:cNvSpPr>
              <p:nvPr/>
            </p:nvSpPr>
            <p:spPr bwMode="auto">
              <a:xfrm>
                <a:off x="3469" y="864"/>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1" name="Line 20"/>
              <p:cNvSpPr>
                <a:spLocks noChangeShapeType="1"/>
              </p:cNvSpPr>
              <p:nvPr/>
            </p:nvSpPr>
            <p:spPr bwMode="auto">
              <a:xfrm>
                <a:off x="3469" y="1296"/>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2" name="Line 21"/>
              <p:cNvSpPr>
                <a:spLocks noChangeShapeType="1"/>
              </p:cNvSpPr>
              <p:nvPr/>
            </p:nvSpPr>
            <p:spPr bwMode="auto">
              <a:xfrm flipH="1">
                <a:off x="3469" y="2160"/>
                <a:ext cx="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3" name="Line 22"/>
              <p:cNvSpPr>
                <a:spLocks noChangeShapeType="1"/>
              </p:cNvSpPr>
              <p:nvPr/>
            </p:nvSpPr>
            <p:spPr bwMode="auto">
              <a:xfrm>
                <a:off x="3469" y="2544"/>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23"/>
              <p:cNvSpPr>
                <a:spLocks noChangeShapeType="1"/>
              </p:cNvSpPr>
              <p:nvPr/>
            </p:nvSpPr>
            <p:spPr bwMode="auto">
              <a:xfrm>
                <a:off x="3469" y="3024"/>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Line 24"/>
              <p:cNvSpPr>
                <a:spLocks noChangeShapeType="1"/>
              </p:cNvSpPr>
              <p:nvPr/>
            </p:nvSpPr>
            <p:spPr bwMode="auto">
              <a:xfrm>
                <a:off x="3469" y="336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6" name="Line 25"/>
              <p:cNvSpPr>
                <a:spLocks noChangeShapeType="1"/>
              </p:cNvSpPr>
              <p:nvPr/>
            </p:nvSpPr>
            <p:spPr bwMode="auto">
              <a:xfrm flipV="1">
                <a:off x="1111" y="482"/>
                <a:ext cx="0" cy="31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7" name="Line 26"/>
              <p:cNvSpPr>
                <a:spLocks noChangeShapeType="1"/>
              </p:cNvSpPr>
              <p:nvPr/>
            </p:nvSpPr>
            <p:spPr bwMode="auto">
              <a:xfrm flipH="1">
                <a:off x="1476" y="2832"/>
                <a:ext cx="13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8" name="Line 27"/>
              <p:cNvSpPr>
                <a:spLocks noChangeShapeType="1"/>
              </p:cNvSpPr>
              <p:nvPr/>
            </p:nvSpPr>
            <p:spPr bwMode="auto">
              <a:xfrm flipV="1">
                <a:off x="1111" y="480"/>
                <a:ext cx="2300"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9" name="Line 28"/>
              <p:cNvSpPr>
                <a:spLocks noChangeShapeType="1"/>
              </p:cNvSpPr>
              <p:nvPr/>
            </p:nvSpPr>
            <p:spPr bwMode="auto">
              <a:xfrm flipV="1">
                <a:off x="1476" y="576"/>
                <a:ext cx="0" cy="22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29"/>
              <p:cNvSpPr>
                <a:spLocks noChangeShapeType="1"/>
              </p:cNvSpPr>
              <p:nvPr/>
            </p:nvSpPr>
            <p:spPr bwMode="auto">
              <a:xfrm flipV="1">
                <a:off x="1476" y="576"/>
                <a:ext cx="193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1" name="Text Box 31"/>
              <p:cNvSpPr txBox="1">
                <a:spLocks noChangeArrowheads="1"/>
              </p:cNvSpPr>
              <p:nvPr/>
            </p:nvSpPr>
            <p:spPr bwMode="auto">
              <a:xfrm>
                <a:off x="2050" y="2601"/>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No</a:t>
                </a:r>
              </a:p>
            </p:txBody>
          </p:sp>
          <p:sp>
            <p:nvSpPr>
              <p:cNvPr id="24612" name="Text Box 32"/>
              <p:cNvSpPr txBox="1">
                <a:spLocks noChangeArrowheads="1"/>
              </p:cNvSpPr>
              <p:nvPr/>
            </p:nvSpPr>
            <p:spPr bwMode="auto">
              <a:xfrm>
                <a:off x="2062" y="3360"/>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No</a:t>
                </a:r>
              </a:p>
            </p:txBody>
          </p:sp>
          <p:sp>
            <p:nvSpPr>
              <p:cNvPr id="24613" name="Text Box 34"/>
              <p:cNvSpPr txBox="1">
                <a:spLocks noChangeArrowheads="1"/>
              </p:cNvSpPr>
              <p:nvPr/>
            </p:nvSpPr>
            <p:spPr bwMode="auto">
              <a:xfrm>
                <a:off x="3750" y="2858"/>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yes</a:t>
                </a:r>
              </a:p>
            </p:txBody>
          </p:sp>
        </p:grpSp>
        <p:sp>
          <p:nvSpPr>
            <p:cNvPr id="24584" name="Rectangle 38"/>
            <p:cNvSpPr>
              <a:spLocks noChangeArrowheads="1"/>
            </p:cNvSpPr>
            <p:nvPr/>
          </p:nvSpPr>
          <p:spPr bwMode="auto">
            <a:xfrm>
              <a:off x="2971" y="4065"/>
              <a:ext cx="1088" cy="255"/>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楷体_GB2312" pitchFamily="49" charset="-122"/>
                </a:rPr>
                <a:t>结束</a:t>
              </a:r>
            </a:p>
          </p:txBody>
        </p:sp>
      </p:grpSp>
      <p:sp>
        <p:nvSpPr>
          <p:cNvPr id="24579" name="Text Box 30"/>
          <p:cNvSpPr txBox="1">
            <a:spLocks noChangeArrowheads="1"/>
          </p:cNvSpPr>
          <p:nvPr/>
        </p:nvSpPr>
        <p:spPr bwMode="auto">
          <a:xfrm>
            <a:off x="1187450" y="6092825"/>
            <a:ext cx="35274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楷体_GB2312" pitchFamily="49" charset="-122"/>
                <a:ea typeface="楷体_GB2312" pitchFamily="49" charset="-122"/>
              </a:rPr>
              <a:t>BP</a:t>
            </a:r>
            <a:r>
              <a:rPr lang="zh-CN" altLang="en-US" sz="2800" b="1">
                <a:solidFill>
                  <a:srgbClr val="FF0000"/>
                </a:solidFill>
                <a:latin typeface="楷体_GB2312" pitchFamily="49" charset="-122"/>
                <a:ea typeface="楷体_GB2312" pitchFamily="49" charset="-122"/>
              </a:rPr>
              <a:t>算法的基本流程</a:t>
            </a:r>
          </a:p>
        </p:txBody>
      </p:sp>
      <p:sp>
        <p:nvSpPr>
          <p:cNvPr id="24580" name="Text Box 3"/>
          <p:cNvSpPr txBox="1">
            <a:spLocks noChangeArrowheads="1"/>
          </p:cNvSpPr>
          <p:nvPr/>
        </p:nvSpPr>
        <p:spPr bwMode="auto">
          <a:xfrm>
            <a:off x="4718050" y="44450"/>
            <a:ext cx="15827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楷体_GB2312" pitchFamily="49" charset="-122"/>
                <a:ea typeface="楷体_GB2312" pitchFamily="49" charset="-122"/>
              </a:rPr>
              <a:t> </a:t>
            </a:r>
            <a:r>
              <a:rPr lang="zh-CN" altLang="en-US" sz="2400">
                <a:latin typeface="楷体_GB2312" pitchFamily="49" charset="-122"/>
                <a:ea typeface="楷体_GB2312" pitchFamily="49" charset="-122"/>
              </a:rPr>
              <a:t>初始化</a:t>
            </a:r>
            <a:r>
              <a:rPr lang="zh-CN" altLang="en-US" sz="2000">
                <a:latin typeface="楷体_GB2312" pitchFamily="49" charset="-122"/>
                <a:ea typeface="楷体_GB2312" pitchFamily="49" charset="-122"/>
              </a:rPr>
              <a:t> </a:t>
            </a:r>
          </a:p>
        </p:txBody>
      </p:sp>
      <p:sp>
        <p:nvSpPr>
          <p:cNvPr id="24581" name="Text Box 33"/>
          <p:cNvSpPr txBox="1">
            <a:spLocks noChangeArrowheads="1"/>
          </p:cNvSpPr>
          <p:nvPr/>
        </p:nvSpPr>
        <p:spPr bwMode="auto">
          <a:xfrm>
            <a:off x="5581650" y="5984875"/>
            <a:ext cx="625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Yes</a:t>
            </a:r>
          </a:p>
          <a:p>
            <a:pPr eaLnBrk="1" hangingPunct="1"/>
            <a:endParaRPr lang="en-US" altLang="zh-CN" sz="2400">
              <a:latin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chor="ctr"/>
          <a:lstStyle/>
          <a:p>
            <a:pPr eaLnBrk="1" hangingPunct="1"/>
            <a:r>
              <a:rPr lang="zh-CN" altLang="en-US" smtClean="0"/>
              <a:t>主要内容</a:t>
            </a:r>
          </a:p>
        </p:txBody>
      </p:sp>
      <p:sp>
        <p:nvSpPr>
          <p:cNvPr id="7171" name="Rectangle 3"/>
          <p:cNvSpPr>
            <a:spLocks noGrp="1" noChangeArrowheads="1"/>
          </p:cNvSpPr>
          <p:nvPr>
            <p:ph idx="1"/>
          </p:nvPr>
        </p:nvSpPr>
        <p:spPr/>
        <p:txBody>
          <a:bodyPr/>
          <a:lstStyle/>
          <a:p>
            <a:pPr eaLnBrk="1" hangingPunct="1">
              <a:lnSpc>
                <a:spcPct val="180000"/>
              </a:lnSpc>
            </a:pPr>
            <a:r>
              <a:rPr lang="zh-CN" altLang="en-US" b="1" smtClean="0">
                <a:latin typeface="Times New Roman" panose="02020603050405020304" pitchFamily="18" charset="0"/>
              </a:rPr>
              <a:t>多层网络和反向传播算法</a:t>
            </a:r>
          </a:p>
          <a:p>
            <a:pPr eaLnBrk="1" hangingPunct="1">
              <a:lnSpc>
                <a:spcPct val="180000"/>
              </a:lnSpc>
            </a:pPr>
            <a:r>
              <a:rPr lang="en-US" altLang="zh-CN" b="1" smtClean="0">
                <a:latin typeface="Times New Roman" panose="02020603050405020304" pitchFamily="18" charset="0"/>
              </a:rPr>
              <a:t>Hopfield</a:t>
            </a:r>
            <a:r>
              <a:rPr lang="zh-CN" altLang="en-US" b="1" smtClean="0">
                <a:latin typeface="Times New Roman" panose="02020603050405020304" pitchFamily="18" charset="0"/>
              </a:rPr>
              <a:t>网络及其学习</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chor="ctr"/>
          <a:lstStyle/>
          <a:p>
            <a:pPr eaLnBrk="1" hangingPunct="1"/>
            <a:r>
              <a:rPr lang="en-US" altLang="zh-CN" smtClean="0"/>
              <a:t>BP</a:t>
            </a:r>
            <a:r>
              <a:rPr lang="zh-CN" altLang="en-US" smtClean="0"/>
              <a:t>网络特点</a:t>
            </a:r>
          </a:p>
        </p:txBody>
      </p:sp>
      <p:sp>
        <p:nvSpPr>
          <p:cNvPr id="25603" name="Rectangle 3"/>
          <p:cNvSpPr>
            <a:spLocks noGrp="1" noChangeArrowheads="1"/>
          </p:cNvSpPr>
          <p:nvPr>
            <p:ph idx="1"/>
          </p:nvPr>
        </p:nvSpPr>
        <p:spPr/>
        <p:txBody>
          <a:bodyPr/>
          <a:lstStyle/>
          <a:p>
            <a:pPr eaLnBrk="1" hangingPunct="1">
              <a:lnSpc>
                <a:spcPct val="170000"/>
              </a:lnSpc>
            </a:pPr>
            <a:r>
              <a:rPr lang="zh-CN" altLang="en-US" b="1" smtClean="0">
                <a:latin typeface="楷体_GB2312" pitchFamily="49" charset="-122"/>
              </a:rPr>
              <a:t>输入和输出是并行的模拟量</a:t>
            </a:r>
          </a:p>
          <a:p>
            <a:pPr eaLnBrk="1" hangingPunct="1">
              <a:lnSpc>
                <a:spcPct val="170000"/>
              </a:lnSpc>
            </a:pPr>
            <a:r>
              <a:rPr lang="zh-CN" altLang="en-US" b="1" smtClean="0">
                <a:latin typeface="楷体_GB2312" pitchFamily="49" charset="-122"/>
              </a:rPr>
              <a:t>网络的输入输出关系是各层连接的权因子决定</a:t>
            </a:r>
          </a:p>
          <a:p>
            <a:pPr eaLnBrk="1" hangingPunct="1">
              <a:lnSpc>
                <a:spcPct val="170000"/>
              </a:lnSpc>
            </a:pPr>
            <a:r>
              <a:rPr lang="zh-CN" altLang="en-US" b="1" smtClean="0">
                <a:latin typeface="楷体_GB2312" pitchFamily="49" charset="-122"/>
              </a:rPr>
              <a:t>权因子通过学习信号调节。学习越多，网络越聪明</a:t>
            </a:r>
          </a:p>
          <a:p>
            <a:pPr eaLnBrk="1" hangingPunct="1"/>
            <a:endParaRPr lang="en-US" altLang="zh-CN" b="1" smtClean="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chor="ctr"/>
          <a:lstStyle/>
          <a:p>
            <a:pPr eaLnBrk="1" hangingPunct="1"/>
            <a:r>
              <a:rPr lang="en-US" altLang="zh-CN" smtClean="0"/>
              <a:t>BP</a:t>
            </a:r>
            <a:r>
              <a:rPr lang="zh-CN" altLang="en-US" smtClean="0"/>
              <a:t>网络特点</a:t>
            </a:r>
          </a:p>
        </p:txBody>
      </p:sp>
      <p:sp>
        <p:nvSpPr>
          <p:cNvPr id="26627" name="Rectangle 3"/>
          <p:cNvSpPr>
            <a:spLocks noGrp="1" noChangeArrowheads="1"/>
          </p:cNvSpPr>
          <p:nvPr>
            <p:ph idx="1"/>
          </p:nvPr>
        </p:nvSpPr>
        <p:spPr/>
        <p:txBody>
          <a:bodyPr/>
          <a:lstStyle/>
          <a:p>
            <a:pPr eaLnBrk="1" hangingPunct="1">
              <a:lnSpc>
                <a:spcPct val="160000"/>
              </a:lnSpc>
            </a:pPr>
            <a:r>
              <a:rPr lang="zh-CN" altLang="en-US" b="1" smtClean="0">
                <a:solidFill>
                  <a:srgbClr val="FF5050"/>
                </a:solidFill>
                <a:latin typeface="楷体_GB2312" pitchFamily="49" charset="-122"/>
              </a:rPr>
              <a:t>隐含层越多，网络输出精度越高</a:t>
            </a:r>
            <a:r>
              <a:rPr lang="zh-CN" altLang="en-US" b="1" smtClean="0">
                <a:latin typeface="楷体_GB2312" pitchFamily="49" charset="-122"/>
              </a:rPr>
              <a:t>，且个别权因子的损坏不会对网络输出产生大的影响</a:t>
            </a:r>
          </a:p>
          <a:p>
            <a:pPr eaLnBrk="1" hangingPunct="1">
              <a:lnSpc>
                <a:spcPct val="160000"/>
              </a:lnSpc>
            </a:pPr>
            <a:r>
              <a:rPr lang="zh-CN" altLang="en-US" b="1" smtClean="0">
                <a:latin typeface="楷体_GB2312" pitchFamily="49" charset="-122"/>
              </a:rPr>
              <a:t>只有当希望对网络的输出进行限制，如限制在</a:t>
            </a:r>
            <a:r>
              <a:rPr lang="en-US" altLang="zh-CN" b="1" smtClean="0">
                <a:latin typeface="楷体_GB2312" pitchFamily="49" charset="-122"/>
              </a:rPr>
              <a:t>0</a:t>
            </a:r>
            <a:r>
              <a:rPr lang="zh-CN" altLang="en-US" b="1" smtClean="0">
                <a:latin typeface="楷体_GB2312" pitchFamily="49" charset="-122"/>
              </a:rPr>
              <a:t>和</a:t>
            </a:r>
            <a:r>
              <a:rPr lang="en-US" altLang="zh-CN" b="1" smtClean="0">
                <a:latin typeface="楷体_GB2312" pitchFamily="49" charset="-122"/>
              </a:rPr>
              <a:t>1</a:t>
            </a:r>
            <a:r>
              <a:rPr lang="zh-CN" altLang="en-US" b="1" smtClean="0">
                <a:latin typeface="楷体_GB2312" pitchFamily="49" charset="-122"/>
              </a:rPr>
              <a:t>之间，那么在输出层应当包含</a:t>
            </a:r>
            <a:r>
              <a:rPr lang="en-US" altLang="zh-CN" b="1" smtClean="0">
                <a:latin typeface="楷体_GB2312" pitchFamily="49" charset="-122"/>
              </a:rPr>
              <a:t>S</a:t>
            </a:r>
            <a:r>
              <a:rPr lang="zh-CN" altLang="en-US" b="1" smtClean="0">
                <a:latin typeface="楷体_GB2312" pitchFamily="49" charset="-122"/>
              </a:rPr>
              <a:t>型激活函数</a:t>
            </a:r>
          </a:p>
          <a:p>
            <a:pPr eaLnBrk="1" hangingPunct="1">
              <a:lnSpc>
                <a:spcPct val="160000"/>
              </a:lnSpc>
            </a:pPr>
            <a:r>
              <a:rPr lang="zh-CN" altLang="en-US" b="1" smtClean="0">
                <a:latin typeface="楷体_GB2312" pitchFamily="49" charset="-122"/>
              </a:rPr>
              <a:t>在一般情况下，均是</a:t>
            </a:r>
            <a:r>
              <a:rPr lang="zh-CN" altLang="en-US" b="1" smtClean="0">
                <a:solidFill>
                  <a:srgbClr val="FF5050"/>
                </a:solidFill>
                <a:latin typeface="楷体_GB2312" pitchFamily="49" charset="-122"/>
              </a:rPr>
              <a:t>在隐含层采用</a:t>
            </a:r>
            <a:r>
              <a:rPr lang="en-US" altLang="zh-CN" b="1" smtClean="0">
                <a:solidFill>
                  <a:srgbClr val="FF5050"/>
                </a:solidFill>
                <a:latin typeface="楷体_GB2312" pitchFamily="49" charset="-122"/>
              </a:rPr>
              <a:t>S</a:t>
            </a:r>
            <a:r>
              <a:rPr lang="zh-CN" altLang="en-US" b="1" smtClean="0">
                <a:solidFill>
                  <a:srgbClr val="FF5050"/>
                </a:solidFill>
                <a:latin typeface="楷体_GB2312" pitchFamily="49" charset="-122"/>
              </a:rPr>
              <a:t>型激活函数，而输出层采用线性激活函数</a:t>
            </a:r>
            <a:endParaRPr lang="zh-CN" altLang="en-US" b="1" smtClean="0">
              <a:solidFill>
                <a:srgbClr val="FF505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chor="ctr"/>
          <a:lstStyle/>
          <a:p>
            <a:pPr eaLnBrk="1" hangingPunct="1"/>
            <a:r>
              <a:rPr lang="en-US" altLang="zh-CN" smtClean="0"/>
              <a:t>BP</a:t>
            </a:r>
            <a:r>
              <a:rPr lang="zh-CN" altLang="en-US" smtClean="0"/>
              <a:t>网络的不足</a:t>
            </a:r>
          </a:p>
        </p:txBody>
      </p:sp>
      <p:sp>
        <p:nvSpPr>
          <p:cNvPr id="27651" name="Rectangle 3"/>
          <p:cNvSpPr>
            <a:spLocks noGrp="1" noChangeArrowheads="1"/>
          </p:cNvSpPr>
          <p:nvPr>
            <p:ph idx="1"/>
          </p:nvPr>
        </p:nvSpPr>
        <p:spPr/>
        <p:txBody>
          <a:bodyPr/>
          <a:lstStyle/>
          <a:p>
            <a:pPr eaLnBrk="1" hangingPunct="1">
              <a:lnSpc>
                <a:spcPct val="170000"/>
              </a:lnSpc>
            </a:pPr>
            <a:r>
              <a:rPr lang="zh-CN" altLang="en-US" b="1" smtClean="0"/>
              <a:t>主要缺点</a:t>
            </a:r>
          </a:p>
          <a:p>
            <a:pPr lvl="1" eaLnBrk="1" hangingPunct="1">
              <a:lnSpc>
                <a:spcPct val="170000"/>
              </a:lnSpc>
            </a:pPr>
            <a:r>
              <a:rPr lang="zh-CN" altLang="en-US" b="1" smtClean="0"/>
              <a:t>收敛速度慢</a:t>
            </a:r>
          </a:p>
          <a:p>
            <a:pPr lvl="1" eaLnBrk="1" hangingPunct="1">
              <a:lnSpc>
                <a:spcPct val="170000"/>
              </a:lnSpc>
            </a:pPr>
            <a:r>
              <a:rPr lang="zh-CN" altLang="en-US" b="1" smtClean="0"/>
              <a:t>局部极值</a:t>
            </a:r>
          </a:p>
          <a:p>
            <a:pPr lvl="1" eaLnBrk="1" hangingPunct="1">
              <a:lnSpc>
                <a:spcPct val="170000"/>
              </a:lnSpc>
            </a:pPr>
            <a:r>
              <a:rPr lang="zh-CN" altLang="en-US" b="1" smtClean="0"/>
              <a:t> 难以确定隐层和隐节点的个数</a:t>
            </a:r>
            <a:br>
              <a:rPr lang="zh-CN" altLang="en-US" b="1" smtClean="0"/>
            </a:br>
            <a:endParaRPr lang="zh-CN" altLang="en-US" b="1" smtClean="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229BA35F-1EA0-4876-AE39-0AAC8D5F427A}" type="slidenum">
              <a:rPr lang="ja-JP" altLang="en-US" sz="1800">
                <a:solidFill>
                  <a:srgbClr val="A50021"/>
                </a:solidFill>
                <a:ea typeface="MS PGothic" panose="020B0600070205080204" pitchFamily="34" charset="-128"/>
              </a:rPr>
              <a:pPr>
                <a:lnSpc>
                  <a:spcPct val="100000"/>
                </a:lnSpc>
                <a:spcBef>
                  <a:spcPct val="0"/>
                </a:spcBef>
                <a:buClrTx/>
                <a:buFontTx/>
                <a:buNone/>
              </a:pPr>
              <a:t>23</a:t>
            </a:fld>
            <a:endParaRPr lang="en-US" altLang="ja-JP" sz="1800">
              <a:solidFill>
                <a:srgbClr val="A50021"/>
              </a:solidFill>
              <a:ea typeface="MS PGothic" panose="020B0600070205080204" pitchFamily="34" charset="-128"/>
            </a:endParaRPr>
          </a:p>
        </p:txBody>
      </p:sp>
      <p:sp>
        <p:nvSpPr>
          <p:cNvPr id="2867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BP</a:t>
            </a:r>
            <a:r>
              <a:rPr lang="zh-CN" altLang="en-US" sz="3600">
                <a:solidFill>
                  <a:schemeClr val="bg1"/>
                </a:solidFill>
                <a:latin typeface="Times New Roman" panose="02020603050405020304" pitchFamily="18" charset="0"/>
                <a:ea typeface="黑体" panose="02010609060101010101" pitchFamily="49" charset="-122"/>
              </a:rPr>
              <a:t>神经网络在模式识别中的应用</a:t>
            </a:r>
          </a:p>
        </p:txBody>
      </p:sp>
      <p:sp>
        <p:nvSpPr>
          <p:cNvPr id="28676" name="Text Box 4"/>
          <p:cNvSpPr txBox="1">
            <a:spLocks noChangeArrowheads="1"/>
          </p:cNvSpPr>
          <p:nvPr/>
        </p:nvSpPr>
        <p:spPr bwMode="auto">
          <a:xfrm>
            <a:off x="1676400" y="2438400"/>
            <a:ext cx="1598613"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0"/>
              </a:spcBef>
              <a:buClrTx/>
              <a:buFontTx/>
              <a:buNone/>
            </a:pPr>
            <a:endParaRPr lang="zh-CN" altLang="zh-CN" sz="1000">
              <a:latin typeface="Times New Roman" panose="02020603050405020304" pitchFamily="18" charset="0"/>
            </a:endParaRPr>
          </a:p>
        </p:txBody>
      </p:sp>
      <p:sp>
        <p:nvSpPr>
          <p:cNvPr id="28677" name="Text Box 5"/>
          <p:cNvSpPr txBox="1">
            <a:spLocks noChangeArrowheads="1"/>
          </p:cNvSpPr>
          <p:nvPr/>
        </p:nvSpPr>
        <p:spPr bwMode="auto">
          <a:xfrm>
            <a:off x="381000" y="990600"/>
            <a:ext cx="7186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宋体" panose="02010600030101010101" pitchFamily="2" charset="-122"/>
              </a:rPr>
              <a:t>设计一个三层</a:t>
            </a:r>
            <a:r>
              <a:rPr lang="en-US" altLang="zh-CN">
                <a:latin typeface="Times New Roman" panose="02020603050405020304" pitchFamily="18" charset="0"/>
                <a:cs typeface="Times New Roman" panose="02020603050405020304" pitchFamily="18" charset="0"/>
              </a:rPr>
              <a:t>BP</a:t>
            </a:r>
            <a:r>
              <a:rPr lang="zh-CN" altLang="en-US">
                <a:latin typeface="宋体" panose="02010600030101010101" pitchFamily="2" charset="-122"/>
                <a:cs typeface="Times New Roman" panose="02020603050405020304" pitchFamily="18" charset="0"/>
              </a:rPr>
              <a:t>网络对数字</a:t>
            </a:r>
            <a:r>
              <a:rPr lang="en-US" altLang="zh-CN">
                <a:latin typeface="Times New Roman" panose="02020603050405020304" pitchFamily="18" charset="0"/>
                <a:cs typeface="Times New Roman" panose="02020603050405020304" pitchFamily="18" charset="0"/>
              </a:rPr>
              <a:t>0</a:t>
            </a:r>
            <a:r>
              <a:rPr lang="zh-CN" altLang="en-US">
                <a:latin typeface="宋体" panose="02010600030101010101" pitchFamily="2" charset="-122"/>
                <a:cs typeface="Times New Roman" panose="02020603050405020304" pitchFamily="18" charset="0"/>
              </a:rPr>
              <a:t>至</a:t>
            </a:r>
            <a:r>
              <a:rPr lang="en-US" altLang="zh-CN">
                <a:latin typeface="Times New Roman" panose="02020603050405020304" pitchFamily="18" charset="0"/>
                <a:cs typeface="Times New Roman" panose="02020603050405020304" pitchFamily="18" charset="0"/>
              </a:rPr>
              <a:t>9</a:t>
            </a:r>
            <a:r>
              <a:rPr lang="zh-CN" altLang="en-US">
                <a:latin typeface="宋体" panose="02010600030101010101" pitchFamily="2" charset="-122"/>
                <a:cs typeface="Times New Roman" panose="02020603050405020304" pitchFamily="18" charset="0"/>
              </a:rPr>
              <a:t>进行分类。</a:t>
            </a:r>
            <a:r>
              <a:rPr lang="zh-CN" altLang="en-US">
                <a:cs typeface="Times New Roman" panose="02020603050405020304" pitchFamily="18" charset="0"/>
              </a:rPr>
              <a:t> </a:t>
            </a:r>
          </a:p>
        </p:txBody>
      </p:sp>
      <p:sp>
        <p:nvSpPr>
          <p:cNvPr id="28678" name="Rectangle 7"/>
          <p:cNvSpPr>
            <a:spLocks noChangeArrowheads="1"/>
          </p:cNvSpPr>
          <p:nvPr/>
        </p:nvSpPr>
        <p:spPr bwMode="auto">
          <a:xfrm>
            <a:off x="3867150" y="2681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28679" name="Text Box 10"/>
          <p:cNvSpPr txBox="1">
            <a:spLocks noChangeArrowheads="1"/>
          </p:cNvSpPr>
          <p:nvPr/>
        </p:nvSpPr>
        <p:spPr bwMode="auto">
          <a:xfrm>
            <a:off x="304800" y="3886200"/>
            <a:ext cx="86106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0"/>
              </a:spcBef>
              <a:buClrTx/>
              <a:buFontTx/>
              <a:buNone/>
            </a:pPr>
            <a:r>
              <a:rPr lang="en-US" altLang="zh-CN" sz="2400">
                <a:latin typeface="宋体" panose="02010600030101010101" pitchFamily="2" charset="-122"/>
              </a:rPr>
              <a:t>    </a:t>
            </a:r>
            <a:r>
              <a:rPr lang="zh-CN" altLang="en-US" sz="2400">
                <a:latin typeface="Times New Roman" panose="02020603050405020304" pitchFamily="18" charset="0"/>
              </a:rPr>
              <a:t>每个数字用</a:t>
            </a:r>
            <a:r>
              <a:rPr lang="en-US" altLang="zh-CN" sz="2400">
                <a:latin typeface="Times New Roman" panose="02020603050405020304" pitchFamily="18" charset="0"/>
                <a:cs typeface="Times New Roman" panose="02020603050405020304" pitchFamily="18" charset="0"/>
              </a:rPr>
              <a:t>9</a:t>
            </a:r>
            <a:r>
              <a:rPr lang="en-US" altLang="zh-CN" sz="240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a:latin typeface="Times New Roman" panose="02020603050405020304" pitchFamily="18" charset="0"/>
                <a:cs typeface="Times New Roman" panose="02020603050405020304" pitchFamily="18" charset="0"/>
              </a:rPr>
              <a:t>7</a:t>
            </a:r>
            <a:r>
              <a:rPr lang="zh-CN" altLang="en-US" sz="2400">
                <a:latin typeface="Times New Roman" panose="02020603050405020304" pitchFamily="18" charset="0"/>
                <a:cs typeface="Times New Roman" panose="02020603050405020304" pitchFamily="18" charset="0"/>
              </a:rPr>
              <a:t>的网格表示，灰色像素代表</a:t>
            </a:r>
            <a:r>
              <a:rPr lang="en-US" altLang="zh-CN" sz="2400">
                <a:latin typeface="Times New Roman" panose="02020603050405020304" pitchFamily="18" charset="0"/>
                <a:cs typeface="Times New Roman" panose="02020603050405020304" pitchFamily="18" charset="0"/>
              </a:rPr>
              <a:t>0</a:t>
            </a:r>
            <a:r>
              <a:rPr lang="zh-CN" altLang="en-US" sz="2400">
                <a:latin typeface="Times New Roman" panose="02020603050405020304" pitchFamily="18" charset="0"/>
                <a:cs typeface="Times New Roman" panose="02020603050405020304" pitchFamily="18" charset="0"/>
              </a:rPr>
              <a:t>，黑色像素代表</a:t>
            </a:r>
            <a:r>
              <a:rPr lang="en-US" altLang="zh-CN" sz="2400">
                <a:latin typeface="Times New Roman" panose="02020603050405020304" pitchFamily="18" charset="0"/>
                <a:cs typeface="Times New Roman" panose="02020603050405020304" pitchFamily="18" charset="0"/>
              </a:rPr>
              <a:t>1</a:t>
            </a:r>
            <a:r>
              <a:rPr lang="zh-CN" altLang="en-US" sz="2400">
                <a:latin typeface="Times New Roman" panose="02020603050405020304" pitchFamily="18" charset="0"/>
                <a:cs typeface="Times New Roman" panose="02020603050405020304" pitchFamily="18" charset="0"/>
              </a:rPr>
              <a:t>。将每个网格表示为</a:t>
            </a:r>
            <a:r>
              <a:rPr lang="en-US" altLang="zh-CN" sz="2400">
                <a:latin typeface="Times New Roman" panose="02020603050405020304" pitchFamily="18" charset="0"/>
                <a:cs typeface="Times New Roman" panose="02020603050405020304" pitchFamily="18" charset="0"/>
              </a:rPr>
              <a:t>0</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1</a:t>
            </a:r>
            <a:r>
              <a:rPr lang="zh-CN" altLang="en-US" sz="2400">
                <a:latin typeface="Times New Roman" panose="02020603050405020304" pitchFamily="18" charset="0"/>
                <a:cs typeface="Times New Roman" panose="02020603050405020304" pitchFamily="18" charset="0"/>
              </a:rPr>
              <a:t>的长位串。位映射由左上角开始向下直到网格的整个一列，然后重复其他列。</a:t>
            </a:r>
          </a:p>
          <a:p>
            <a:pPr algn="just" eaLnBrk="1" hangingPunct="1">
              <a:lnSpc>
                <a:spcPct val="100000"/>
              </a:lnSpc>
              <a:spcBef>
                <a:spcPct val="0"/>
              </a:spcBef>
              <a:buClrTx/>
              <a:buFontTx/>
              <a:buNone/>
            </a:pPr>
            <a:r>
              <a:rPr lang="zh-CN" altLang="en-US" sz="2400">
                <a:latin typeface="Times New Roman" panose="02020603050405020304" pitchFamily="18" charset="0"/>
                <a:cs typeface="Times New Roman" panose="02020603050405020304" pitchFamily="18" charset="0"/>
              </a:rPr>
              <a:t>        </a:t>
            </a:r>
            <a:r>
              <a:rPr lang="zh-CN" altLang="en-US" sz="2400">
                <a:solidFill>
                  <a:srgbClr val="0000FF"/>
                </a:solidFill>
                <a:latin typeface="Times New Roman" panose="02020603050405020304" pitchFamily="18" charset="0"/>
                <a:cs typeface="Times New Roman" panose="02020603050405020304" pitchFamily="18" charset="0"/>
              </a:rPr>
              <a:t>选择</a:t>
            </a:r>
            <a:r>
              <a:rPr lang="en-US" altLang="zh-CN" sz="2400">
                <a:solidFill>
                  <a:srgbClr val="0000FF"/>
                </a:solidFill>
                <a:latin typeface="Times New Roman" panose="02020603050405020304" pitchFamily="18" charset="0"/>
                <a:cs typeface="Times New Roman" panose="02020603050405020304" pitchFamily="18" charset="0"/>
              </a:rPr>
              <a:t>BP</a:t>
            </a:r>
            <a:r>
              <a:rPr lang="zh-CN" altLang="en-US" sz="2400">
                <a:solidFill>
                  <a:srgbClr val="0000FF"/>
                </a:solidFill>
                <a:latin typeface="Times New Roman" panose="02020603050405020304" pitchFamily="18" charset="0"/>
                <a:cs typeface="Times New Roman" panose="02020603050405020304" pitchFamily="18" charset="0"/>
              </a:rPr>
              <a:t>网络结构为</a:t>
            </a:r>
            <a:r>
              <a:rPr lang="en-US" altLang="zh-CN" sz="2400">
                <a:solidFill>
                  <a:srgbClr val="0000FF"/>
                </a:solidFill>
                <a:latin typeface="Times New Roman" panose="02020603050405020304" pitchFamily="18" charset="0"/>
                <a:cs typeface="Times New Roman" panose="02020603050405020304" pitchFamily="18" charset="0"/>
              </a:rPr>
              <a:t>63-6-9</a:t>
            </a:r>
            <a:r>
              <a:rPr lang="zh-CN" altLang="en-US" sz="2400">
                <a:solidFill>
                  <a:srgbClr val="0000FF"/>
                </a:solidFill>
                <a:latin typeface="Times New Roman" panose="02020603050405020304" pitchFamily="18" charset="0"/>
                <a:cs typeface="Times New Roman" panose="02020603050405020304" pitchFamily="18" charset="0"/>
              </a:rPr>
              <a:t>。</a:t>
            </a:r>
            <a:r>
              <a:rPr lang="en-US" altLang="zh-CN" sz="2400">
                <a:solidFill>
                  <a:srgbClr val="0000FF"/>
                </a:solidFill>
                <a:latin typeface="Times New Roman" panose="02020603050405020304" pitchFamily="18" charset="0"/>
                <a:cs typeface="Times New Roman" panose="02020603050405020304" pitchFamily="18" charset="0"/>
              </a:rPr>
              <a:t>97</a:t>
            </a:r>
            <a:r>
              <a:rPr lang="zh-CN" altLang="en-US" sz="2400">
                <a:solidFill>
                  <a:srgbClr val="0000FF"/>
                </a:solidFill>
                <a:latin typeface="Times New Roman" panose="02020603050405020304" pitchFamily="18" charset="0"/>
                <a:cs typeface="Times New Roman" panose="02020603050405020304" pitchFamily="18" charset="0"/>
              </a:rPr>
              <a:t>个输入结点，对应上述网格的映射。</a:t>
            </a:r>
            <a:r>
              <a:rPr lang="en-US" altLang="zh-CN" sz="2400">
                <a:solidFill>
                  <a:srgbClr val="0000FF"/>
                </a:solidFill>
                <a:latin typeface="Times New Roman" panose="02020603050405020304" pitchFamily="18" charset="0"/>
                <a:cs typeface="Times New Roman" panose="02020603050405020304" pitchFamily="18" charset="0"/>
              </a:rPr>
              <a:t>9</a:t>
            </a:r>
            <a:r>
              <a:rPr lang="zh-CN" altLang="en-US" sz="2400">
                <a:solidFill>
                  <a:srgbClr val="0000FF"/>
                </a:solidFill>
                <a:latin typeface="Times New Roman" panose="02020603050405020304" pitchFamily="18" charset="0"/>
                <a:cs typeface="Times New Roman" panose="02020603050405020304" pitchFamily="18" charset="0"/>
              </a:rPr>
              <a:t>个输出结点对应</a:t>
            </a:r>
            <a:r>
              <a:rPr lang="en-US" altLang="zh-CN" sz="2400">
                <a:solidFill>
                  <a:srgbClr val="0000FF"/>
                </a:solidFill>
                <a:latin typeface="Times New Roman" panose="02020603050405020304" pitchFamily="18" charset="0"/>
                <a:cs typeface="Times New Roman" panose="02020603050405020304" pitchFamily="18" charset="0"/>
              </a:rPr>
              <a:t>10</a:t>
            </a:r>
            <a:r>
              <a:rPr lang="zh-CN" altLang="en-US" sz="2400">
                <a:solidFill>
                  <a:srgbClr val="0000FF"/>
                </a:solidFill>
                <a:latin typeface="Times New Roman" panose="02020603050405020304" pitchFamily="18" charset="0"/>
                <a:cs typeface="Times New Roman" panose="02020603050405020304" pitchFamily="18" charset="0"/>
              </a:rPr>
              <a:t>种分类。</a:t>
            </a:r>
          </a:p>
          <a:p>
            <a:pPr algn="just" eaLnBrk="1" hangingPunct="1">
              <a:lnSpc>
                <a:spcPct val="100000"/>
              </a:lnSpc>
              <a:spcBef>
                <a:spcPct val="0"/>
              </a:spcBef>
              <a:buClrTx/>
              <a:buFontTx/>
              <a:buNone/>
            </a:pPr>
            <a:r>
              <a:rPr lang="zh-CN" altLang="en-US" sz="2400">
                <a:latin typeface="Times New Roman" panose="02020603050405020304" pitchFamily="18" charset="0"/>
                <a:cs typeface="Times New Roman" panose="02020603050405020304" pitchFamily="18" charset="0"/>
              </a:rPr>
              <a:t>        使用的学习步长为</a:t>
            </a:r>
            <a:r>
              <a:rPr lang="en-US" altLang="zh-CN" sz="2400">
                <a:latin typeface="Times New Roman" panose="02020603050405020304" pitchFamily="18" charset="0"/>
                <a:cs typeface="Times New Roman" panose="02020603050405020304" pitchFamily="18" charset="0"/>
              </a:rPr>
              <a:t>0.3</a:t>
            </a:r>
            <a:r>
              <a:rPr lang="zh-CN" altLang="en-US" sz="2400">
                <a:latin typeface="Times New Roman" panose="02020603050405020304" pitchFamily="18" charset="0"/>
                <a:cs typeface="Times New Roman" panose="02020603050405020304" pitchFamily="18" charset="0"/>
              </a:rPr>
              <a:t>。训练</a:t>
            </a:r>
            <a:r>
              <a:rPr lang="en-US" altLang="zh-CN" sz="2400">
                <a:latin typeface="Times New Roman" panose="02020603050405020304" pitchFamily="18" charset="0"/>
                <a:cs typeface="Times New Roman" panose="02020603050405020304" pitchFamily="18" charset="0"/>
              </a:rPr>
              <a:t>1000</a:t>
            </a:r>
            <a:r>
              <a:rPr lang="zh-CN" altLang="en-US" sz="2400">
                <a:latin typeface="Times New Roman" panose="02020603050405020304" pitchFamily="18" charset="0"/>
                <a:cs typeface="Times New Roman" panose="02020603050405020304" pitchFamily="18" charset="0"/>
              </a:rPr>
              <a:t>个周期，如果输出结点的值大于</a:t>
            </a:r>
            <a:r>
              <a:rPr lang="en-US" altLang="zh-CN" sz="2400">
                <a:latin typeface="Times New Roman" panose="02020603050405020304" pitchFamily="18" charset="0"/>
                <a:cs typeface="Times New Roman" panose="02020603050405020304" pitchFamily="18" charset="0"/>
              </a:rPr>
              <a:t>0.9</a:t>
            </a:r>
            <a:r>
              <a:rPr lang="zh-CN" altLang="en-US" sz="2400">
                <a:latin typeface="Times New Roman" panose="02020603050405020304" pitchFamily="18" charset="0"/>
                <a:cs typeface="Times New Roman" panose="02020603050405020304" pitchFamily="18" charset="0"/>
              </a:rPr>
              <a:t>，则取为</a:t>
            </a:r>
            <a:r>
              <a:rPr lang="en-US" altLang="zh-CN" sz="2400">
                <a:latin typeface="Times New Roman" panose="02020603050405020304" pitchFamily="18" charset="0"/>
                <a:cs typeface="Times New Roman" panose="02020603050405020304" pitchFamily="18" charset="0"/>
              </a:rPr>
              <a:t>ON</a:t>
            </a:r>
            <a:r>
              <a:rPr lang="zh-CN" altLang="en-US" sz="2400">
                <a:latin typeface="Times New Roman" panose="02020603050405020304" pitchFamily="18" charset="0"/>
                <a:cs typeface="Times New Roman" panose="02020603050405020304" pitchFamily="18" charset="0"/>
              </a:rPr>
              <a:t>，如果输出结点的值小于</a:t>
            </a:r>
            <a:r>
              <a:rPr lang="en-US" altLang="zh-CN" sz="2400">
                <a:latin typeface="Times New Roman" panose="02020603050405020304" pitchFamily="18" charset="0"/>
                <a:cs typeface="Times New Roman" panose="02020603050405020304" pitchFamily="18" charset="0"/>
              </a:rPr>
              <a:t>0.1</a:t>
            </a:r>
            <a:r>
              <a:rPr lang="zh-CN" altLang="en-US" sz="2400">
                <a:latin typeface="Times New Roman" panose="02020603050405020304" pitchFamily="18" charset="0"/>
                <a:cs typeface="Times New Roman" panose="02020603050405020304" pitchFamily="18" charset="0"/>
              </a:rPr>
              <a:t>，则取为</a:t>
            </a:r>
            <a:r>
              <a:rPr lang="en-US" altLang="zh-CN" sz="2400">
                <a:latin typeface="Times New Roman" panose="02020603050405020304" pitchFamily="18" charset="0"/>
                <a:cs typeface="Times New Roman" panose="02020603050405020304" pitchFamily="18" charset="0"/>
              </a:rPr>
              <a:t>OFF</a:t>
            </a:r>
            <a:r>
              <a:rPr lang="zh-CN" altLang="en-US" sz="2400">
                <a:latin typeface="Times New Roman" panose="02020603050405020304" pitchFamily="18" charset="0"/>
                <a:cs typeface="Times New Roman" panose="02020603050405020304" pitchFamily="18" charset="0"/>
              </a:rPr>
              <a:t>。  </a:t>
            </a:r>
          </a:p>
        </p:txBody>
      </p:sp>
      <p:sp>
        <p:nvSpPr>
          <p:cNvPr id="28680" name="Text Box 11"/>
          <p:cNvSpPr txBox="1">
            <a:spLocks noChangeArrowheads="1"/>
          </p:cNvSpPr>
          <p:nvPr/>
        </p:nvSpPr>
        <p:spPr bwMode="auto">
          <a:xfrm>
            <a:off x="5334000" y="1905000"/>
            <a:ext cx="2438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endParaRPr lang="zh-CN" altLang="zh-CN" sz="5400"/>
          </a:p>
        </p:txBody>
      </p:sp>
      <p:sp>
        <p:nvSpPr>
          <p:cNvPr id="28681" name="Text Box 13"/>
          <p:cNvSpPr txBox="1">
            <a:spLocks noChangeArrowheads="1"/>
          </p:cNvSpPr>
          <p:nvPr/>
        </p:nvSpPr>
        <p:spPr bwMode="auto">
          <a:xfrm>
            <a:off x="6934200" y="2057400"/>
            <a:ext cx="2209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endParaRPr lang="zh-CN" altLang="zh-CN" sz="5400"/>
          </a:p>
        </p:txBody>
      </p:sp>
      <p:pic>
        <p:nvPicPr>
          <p:cNvPr id="28682" name="Picture 14"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524000"/>
            <a:ext cx="23352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41475"/>
            <a:ext cx="30480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B7D525F-FE0F-4F3E-A64D-4667AD159624}" type="slidenum">
              <a:rPr lang="ja-JP" altLang="en-US" sz="1800">
                <a:solidFill>
                  <a:srgbClr val="A50021"/>
                </a:solidFill>
                <a:ea typeface="MS PGothic" panose="020B0600070205080204" pitchFamily="34" charset="-128"/>
              </a:rPr>
              <a:pPr>
                <a:lnSpc>
                  <a:spcPct val="100000"/>
                </a:lnSpc>
                <a:spcBef>
                  <a:spcPct val="0"/>
                </a:spcBef>
                <a:buClrTx/>
                <a:buFontTx/>
                <a:buNone/>
              </a:pPr>
              <a:t>24</a:t>
            </a:fld>
            <a:endParaRPr lang="en-US" altLang="ja-JP" sz="1800">
              <a:solidFill>
                <a:srgbClr val="A50021"/>
              </a:solidFill>
              <a:ea typeface="MS PGothic" panose="020B0600070205080204" pitchFamily="34" charset="-128"/>
            </a:endParaRPr>
          </a:p>
        </p:txBody>
      </p:sp>
      <p:sp>
        <p:nvSpPr>
          <p:cNvPr id="29699" name="Text Box 2"/>
          <p:cNvSpPr txBox="1">
            <a:spLocks noChangeArrowheads="1"/>
          </p:cNvSpPr>
          <p:nvPr/>
        </p:nvSpPr>
        <p:spPr bwMode="auto">
          <a:xfrm>
            <a:off x="457200" y="4419600"/>
            <a:ext cx="83058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400">
                <a:latin typeface="宋体" panose="02010600030101010101" pitchFamily="2" charset="-122"/>
              </a:rPr>
              <a:t>    </a:t>
            </a:r>
            <a:r>
              <a:rPr lang="zh-CN" altLang="en-US" sz="2400">
                <a:solidFill>
                  <a:srgbClr val="0000FF"/>
                </a:solidFill>
                <a:latin typeface="宋体" panose="02010600030101010101" pitchFamily="2" charset="-122"/>
              </a:rPr>
              <a:t>测试结果表明：除了</a:t>
            </a:r>
            <a:r>
              <a:rPr lang="en-US" altLang="zh-CN" sz="2400">
                <a:solidFill>
                  <a:srgbClr val="0000FF"/>
                </a:solidFill>
                <a:latin typeface="Times New Roman" panose="02020603050405020304" pitchFamily="18" charset="0"/>
                <a:cs typeface="Times New Roman" panose="02020603050405020304" pitchFamily="18" charset="0"/>
              </a:rPr>
              <a:t>8</a:t>
            </a:r>
            <a:r>
              <a:rPr lang="zh-CN" altLang="en-US" sz="2400">
                <a:solidFill>
                  <a:srgbClr val="0000FF"/>
                </a:solidFill>
                <a:latin typeface="宋体" panose="02010600030101010101" pitchFamily="2" charset="-122"/>
                <a:cs typeface="Times New Roman" panose="02020603050405020304" pitchFamily="18" charset="0"/>
              </a:rPr>
              <a:t>以外，所有被测的数字都能够被正确地识别。</a:t>
            </a:r>
          </a:p>
          <a:p>
            <a:pPr eaLnBrk="1" hangingPunct="1">
              <a:lnSpc>
                <a:spcPct val="100000"/>
              </a:lnSpc>
              <a:spcBef>
                <a:spcPct val="0"/>
              </a:spcBef>
              <a:buClrTx/>
              <a:buFontTx/>
              <a:buNone/>
            </a:pPr>
            <a:r>
              <a:rPr lang="zh-CN" altLang="en-US" sz="2400">
                <a:latin typeface="宋体" panose="02010600030101010101" pitchFamily="2" charset="-122"/>
                <a:cs typeface="Times New Roman" panose="02020603050405020304" pitchFamily="18" charset="0"/>
              </a:rPr>
              <a:t>    对于数字</a:t>
            </a:r>
            <a:r>
              <a:rPr lang="en-US" altLang="zh-CN" sz="2400">
                <a:latin typeface="Times New Roman" panose="02020603050405020304" pitchFamily="18" charset="0"/>
                <a:cs typeface="Times New Roman" panose="02020603050405020304" pitchFamily="18" charset="0"/>
              </a:rPr>
              <a:t>8</a:t>
            </a:r>
            <a:r>
              <a:rPr lang="zh-CN" altLang="en-US" sz="2400">
                <a:latin typeface="宋体" panose="02010600030101010101" pitchFamily="2" charset="-122"/>
                <a:cs typeface="Times New Roman" panose="02020603050405020304" pitchFamily="18" charset="0"/>
              </a:rPr>
              <a:t>，神经网络的第</a:t>
            </a:r>
            <a:r>
              <a:rPr lang="en-US" altLang="zh-CN" sz="2400">
                <a:latin typeface="Times New Roman" panose="02020603050405020304" pitchFamily="18" charset="0"/>
                <a:cs typeface="Times New Roman" panose="02020603050405020304" pitchFamily="18" charset="0"/>
              </a:rPr>
              <a:t>6</a:t>
            </a:r>
            <a:r>
              <a:rPr lang="zh-CN" altLang="en-US" sz="2400">
                <a:latin typeface="宋体" panose="02010600030101010101" pitchFamily="2" charset="-122"/>
                <a:cs typeface="Times New Roman" panose="02020603050405020304" pitchFamily="18" charset="0"/>
              </a:rPr>
              <a:t>个结点的输出值为</a:t>
            </a:r>
            <a:r>
              <a:rPr lang="en-US" altLang="zh-CN" sz="2400">
                <a:latin typeface="Times New Roman" panose="02020603050405020304" pitchFamily="18" charset="0"/>
                <a:cs typeface="Times New Roman" panose="02020603050405020304" pitchFamily="18" charset="0"/>
              </a:rPr>
              <a:t>0.53</a:t>
            </a:r>
            <a:r>
              <a:rPr lang="zh-CN" altLang="en-US" sz="2400">
                <a:latin typeface="宋体" panose="02010600030101010101" pitchFamily="2" charset="-122"/>
                <a:cs typeface="Times New Roman" panose="02020603050405020304" pitchFamily="18" charset="0"/>
              </a:rPr>
              <a:t>，第</a:t>
            </a:r>
            <a:r>
              <a:rPr lang="en-US" altLang="zh-CN" sz="2400">
                <a:latin typeface="Times New Roman" panose="02020603050405020304" pitchFamily="18" charset="0"/>
                <a:cs typeface="Times New Roman" panose="02020603050405020304" pitchFamily="18" charset="0"/>
              </a:rPr>
              <a:t>8</a:t>
            </a:r>
            <a:r>
              <a:rPr lang="zh-CN" altLang="en-US" sz="2400">
                <a:latin typeface="宋体" panose="02010600030101010101" pitchFamily="2" charset="-122"/>
                <a:cs typeface="Times New Roman" panose="02020603050405020304" pitchFamily="18" charset="0"/>
              </a:rPr>
              <a:t>个结点的输出值为</a:t>
            </a:r>
            <a:r>
              <a:rPr lang="en-US" altLang="zh-CN" sz="2400">
                <a:latin typeface="Times New Roman" panose="02020603050405020304" pitchFamily="18" charset="0"/>
                <a:cs typeface="Times New Roman" panose="02020603050405020304" pitchFamily="18" charset="0"/>
              </a:rPr>
              <a:t>0.41</a:t>
            </a:r>
            <a:r>
              <a:rPr lang="zh-CN" altLang="en-US" sz="2400">
                <a:latin typeface="宋体" panose="02010600030101010101" pitchFamily="2" charset="-122"/>
                <a:cs typeface="Times New Roman" panose="02020603050405020304" pitchFamily="18" charset="0"/>
              </a:rPr>
              <a:t>，表明第</a:t>
            </a:r>
            <a:r>
              <a:rPr lang="en-US" altLang="zh-CN" sz="2400">
                <a:latin typeface="Times New Roman" panose="02020603050405020304" pitchFamily="18" charset="0"/>
                <a:cs typeface="Times New Roman" panose="02020603050405020304" pitchFamily="18" charset="0"/>
              </a:rPr>
              <a:t>8</a:t>
            </a:r>
            <a:r>
              <a:rPr lang="zh-CN" altLang="en-US" sz="2400">
                <a:latin typeface="宋体" panose="02010600030101010101" pitchFamily="2" charset="-122"/>
                <a:cs typeface="Times New Roman" panose="02020603050405020304" pitchFamily="18" charset="0"/>
              </a:rPr>
              <a:t>个样本是模糊的，可能是数字</a:t>
            </a:r>
            <a:r>
              <a:rPr lang="en-US" altLang="zh-CN" sz="2400">
                <a:latin typeface="Times New Roman" panose="02020603050405020304" pitchFamily="18" charset="0"/>
                <a:cs typeface="Times New Roman" panose="02020603050405020304" pitchFamily="18" charset="0"/>
              </a:rPr>
              <a:t>6</a:t>
            </a:r>
            <a:r>
              <a:rPr lang="zh-CN" altLang="en-US" sz="2400">
                <a:latin typeface="宋体" panose="02010600030101010101" pitchFamily="2" charset="-122"/>
                <a:cs typeface="Times New Roman" panose="02020603050405020304" pitchFamily="18" charset="0"/>
              </a:rPr>
              <a:t>，也可能是数字</a:t>
            </a:r>
            <a:r>
              <a:rPr lang="en-US" altLang="zh-CN" sz="2400">
                <a:latin typeface="Times New Roman" panose="02020603050405020304" pitchFamily="18" charset="0"/>
                <a:cs typeface="Times New Roman" panose="02020603050405020304" pitchFamily="18" charset="0"/>
              </a:rPr>
              <a:t>8</a:t>
            </a:r>
            <a:r>
              <a:rPr lang="zh-CN" altLang="en-US" sz="2400">
                <a:latin typeface="宋体" panose="02010600030101010101" pitchFamily="2" charset="-122"/>
                <a:cs typeface="Times New Roman" panose="02020603050405020304" pitchFamily="18" charset="0"/>
              </a:rPr>
              <a:t>，但也不完全确信是两者之一。</a:t>
            </a:r>
            <a:r>
              <a:rPr lang="zh-CN" altLang="en-US" sz="2400">
                <a:cs typeface="Times New Roman" panose="02020603050405020304" pitchFamily="18" charset="0"/>
              </a:rPr>
              <a:t> </a:t>
            </a:r>
          </a:p>
        </p:txBody>
      </p:sp>
      <p:sp>
        <p:nvSpPr>
          <p:cNvPr id="29700" name="Rectangle 4"/>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BP</a:t>
            </a:r>
            <a:r>
              <a:rPr lang="zh-CN" altLang="en-US" sz="3600">
                <a:solidFill>
                  <a:schemeClr val="bg1"/>
                </a:solidFill>
                <a:latin typeface="Times New Roman" panose="02020603050405020304" pitchFamily="18" charset="0"/>
                <a:ea typeface="黑体" panose="02010609060101010101" pitchFamily="49" charset="-122"/>
              </a:rPr>
              <a:t>神经网络在模式识别中的应用</a:t>
            </a:r>
          </a:p>
        </p:txBody>
      </p:sp>
      <p:sp>
        <p:nvSpPr>
          <p:cNvPr id="29701" name="Text Box 5"/>
          <p:cNvSpPr txBox="1">
            <a:spLocks noChangeArrowheads="1"/>
          </p:cNvSpPr>
          <p:nvPr/>
        </p:nvSpPr>
        <p:spPr bwMode="auto">
          <a:xfrm>
            <a:off x="685800" y="1430338"/>
            <a:ext cx="32004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宋体" panose="02010600030101010101" pitchFamily="2" charset="-122"/>
              </a:rPr>
              <a:t>当训练成功后，对如图所示测试数据进行测试。测试数据都有一个或者多个位丢失。</a:t>
            </a:r>
            <a:endParaRPr lang="zh-CN" altLang="en-US"/>
          </a:p>
        </p:txBody>
      </p:sp>
      <p:pic>
        <p:nvPicPr>
          <p:cNvPr id="2970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143000"/>
            <a:ext cx="39624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 Hopfield</a:t>
            </a:r>
            <a:r>
              <a:rPr lang="zh-CN" altLang="en-US" smtClean="0">
                <a:latin typeface="Times New Roman" panose="02020603050405020304" pitchFamily="18" charset="0"/>
              </a:rPr>
              <a:t>网络及其学习</a:t>
            </a:r>
          </a:p>
        </p:txBody>
      </p:sp>
      <p:sp>
        <p:nvSpPr>
          <p:cNvPr id="30723" name="Rectangle 3"/>
          <p:cNvSpPr>
            <a:spLocks noGrp="1" noChangeArrowheads="1"/>
          </p:cNvSpPr>
          <p:nvPr>
            <p:ph idx="1"/>
          </p:nvPr>
        </p:nvSpPr>
        <p:spPr/>
        <p:txBody>
          <a:bodyPr/>
          <a:lstStyle/>
          <a:p>
            <a:pPr eaLnBrk="1" hangingPunct="1">
              <a:lnSpc>
                <a:spcPct val="180000"/>
              </a:lnSpc>
            </a:pPr>
            <a:r>
              <a:rPr lang="zh-CN" altLang="en-US" b="1" smtClean="0">
                <a:latin typeface="Times New Roman" panose="02020603050405020304" pitchFamily="18" charset="0"/>
              </a:rPr>
              <a:t>美国加州工学院物理学家霍普菲尔德</a:t>
            </a:r>
            <a:r>
              <a:rPr lang="en-US" altLang="zh-CN" b="1" smtClean="0">
                <a:latin typeface="Times New Roman" panose="02020603050405020304" pitchFamily="18" charset="0"/>
              </a:rPr>
              <a:t>(J</a:t>
            </a:r>
            <a:r>
              <a:rPr lang="zh-CN" altLang="en-US" b="1" smtClean="0">
                <a:latin typeface="Times New Roman" panose="02020603050405020304" pitchFamily="18" charset="0"/>
              </a:rPr>
              <a:t>．</a:t>
            </a:r>
            <a:r>
              <a:rPr lang="en-US" altLang="zh-CN" b="1" smtClean="0">
                <a:latin typeface="Times New Roman" panose="02020603050405020304" pitchFamily="18" charset="0"/>
              </a:rPr>
              <a:t>Hopfield) </a:t>
            </a:r>
            <a:r>
              <a:rPr lang="zh-CN" altLang="en-US" b="1" smtClean="0">
                <a:latin typeface="Times New Roman" panose="02020603050405020304" pitchFamily="18" charset="0"/>
              </a:rPr>
              <a:t>提出反馈网络模型及</a:t>
            </a:r>
            <a:r>
              <a:rPr lang="en-US" altLang="zh-CN" b="1" smtClean="0">
                <a:latin typeface="Times New Roman" panose="02020603050405020304" pitchFamily="18" charset="0"/>
              </a:rPr>
              <a:t>Hopfield</a:t>
            </a:r>
            <a:r>
              <a:rPr lang="zh-CN" altLang="en-US" b="1" smtClean="0">
                <a:latin typeface="Times New Roman" panose="02020603050405020304" pitchFamily="18" charset="0"/>
              </a:rPr>
              <a:t>网络</a:t>
            </a:r>
          </a:p>
          <a:p>
            <a:pPr eaLnBrk="1" hangingPunct="1">
              <a:lnSpc>
                <a:spcPct val="180000"/>
              </a:lnSpc>
            </a:pPr>
            <a:r>
              <a:rPr lang="zh-CN" altLang="en-US" b="1" smtClean="0">
                <a:latin typeface="Times New Roman" panose="02020603050405020304" pitchFamily="18" charset="0"/>
              </a:rPr>
              <a:t>反馈网络 </a:t>
            </a:r>
          </a:p>
          <a:p>
            <a:pPr lvl="1" eaLnBrk="1" hangingPunct="1">
              <a:lnSpc>
                <a:spcPct val="180000"/>
              </a:lnSpc>
            </a:pPr>
            <a:r>
              <a:rPr lang="zh-CN" altLang="en-US" b="1" smtClean="0">
                <a:latin typeface="Times New Roman" panose="02020603050405020304" pitchFamily="18" charset="0"/>
              </a:rPr>
              <a:t>又称自联想记忆网络，其目的是为了设计一个网络，储存一组平衡点，使得当给网络一组初始值时，网络通过自行运行而最终收敛到这个设计的平衡点上。</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idx="1"/>
          </p:nvPr>
        </p:nvSpPr>
        <p:spPr/>
        <p:txBody>
          <a:bodyPr/>
          <a:lstStyle/>
          <a:p>
            <a:pPr eaLnBrk="1" hangingPunct="1">
              <a:lnSpc>
                <a:spcPct val="170000"/>
              </a:lnSpc>
            </a:pPr>
            <a:r>
              <a:rPr lang="zh-CN" altLang="en-US" b="1" smtClean="0">
                <a:latin typeface="宋体" panose="02010600030101010101" pitchFamily="2" charset="-122"/>
              </a:rPr>
              <a:t>反馈网络能够表现出非线性动力学系统的动态特性。它所具有的主要特性为以下两点：</a:t>
            </a:r>
          </a:p>
          <a:p>
            <a:pPr lvl="1" eaLnBrk="1" hangingPunct="1">
              <a:lnSpc>
                <a:spcPct val="170000"/>
              </a:lnSpc>
            </a:pPr>
            <a:r>
              <a:rPr lang="zh-CN" altLang="en-US" b="1" smtClean="0">
                <a:latin typeface="宋体" panose="02010600030101010101" pitchFamily="2" charset="-122"/>
              </a:rPr>
              <a:t>第一、网络系统具有若干个稳定状态。当网络从某一初始状态开始运动，网络系统总可以收敛到某一个</a:t>
            </a:r>
            <a:r>
              <a:rPr lang="zh-CN" altLang="en-US" b="1" smtClean="0">
                <a:solidFill>
                  <a:srgbClr val="FF0066"/>
                </a:solidFill>
                <a:latin typeface="宋体" panose="02010600030101010101" pitchFamily="2" charset="-122"/>
              </a:rPr>
              <a:t>稳定的平衡状态</a:t>
            </a:r>
            <a:r>
              <a:rPr lang="zh-CN" altLang="en-US" b="1" smtClean="0">
                <a:latin typeface="宋体" panose="02010600030101010101" pitchFamily="2" charset="-122"/>
              </a:rPr>
              <a:t>；</a:t>
            </a:r>
          </a:p>
          <a:p>
            <a:pPr lvl="1" eaLnBrk="1" hangingPunct="1">
              <a:lnSpc>
                <a:spcPct val="170000"/>
              </a:lnSpc>
            </a:pPr>
            <a:r>
              <a:rPr lang="zh-CN" altLang="en-US" b="1" smtClean="0">
                <a:latin typeface="宋体" panose="02010600030101010101" pitchFamily="2" charset="-122"/>
              </a:rPr>
              <a:t>第二，系统稳定的平衡状态可以通过</a:t>
            </a:r>
            <a:r>
              <a:rPr lang="zh-CN" altLang="en-US" b="1" smtClean="0">
                <a:solidFill>
                  <a:srgbClr val="FF0066"/>
                </a:solidFill>
                <a:latin typeface="宋体" panose="02010600030101010101" pitchFamily="2" charset="-122"/>
              </a:rPr>
              <a:t>设计网络的权值</a:t>
            </a:r>
            <a:r>
              <a:rPr lang="zh-CN" altLang="en-US" b="1" smtClean="0">
                <a:latin typeface="宋体" panose="02010600030101010101" pitchFamily="2" charset="-122"/>
              </a:rPr>
              <a:t>而被存储到网络中。</a:t>
            </a:r>
            <a:r>
              <a:rPr lang="zh-CN" altLang="en-US" b="1" smtClean="0"/>
              <a:t> </a:t>
            </a:r>
          </a:p>
        </p:txBody>
      </p:sp>
      <p:sp>
        <p:nvSpPr>
          <p:cNvPr id="31747"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 Hopfield</a:t>
            </a:r>
            <a:r>
              <a:rPr lang="zh-CN" altLang="en-US" smtClean="0">
                <a:latin typeface="Times New Roman" panose="02020603050405020304" pitchFamily="18" charset="0"/>
              </a:rPr>
              <a:t>网络及其学习</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idx="1"/>
          </p:nvPr>
        </p:nvSpPr>
        <p:spPr/>
        <p:txBody>
          <a:bodyPr/>
          <a:lstStyle/>
          <a:p>
            <a:pPr eaLnBrk="1" hangingPunct="1">
              <a:lnSpc>
                <a:spcPct val="170000"/>
              </a:lnSpc>
            </a:pPr>
            <a:r>
              <a:rPr lang="zh-CN" altLang="en-US" b="1" smtClean="0">
                <a:latin typeface="Times New Roman" panose="02020603050405020304" pitchFamily="18" charset="0"/>
              </a:rPr>
              <a:t>霍普菲尔德网络是</a:t>
            </a:r>
            <a:r>
              <a:rPr lang="zh-CN" altLang="en-US" b="1" smtClean="0">
                <a:solidFill>
                  <a:srgbClr val="FF5050"/>
                </a:solidFill>
                <a:latin typeface="Times New Roman" panose="02020603050405020304" pitchFamily="18" charset="0"/>
              </a:rPr>
              <a:t>单层对称全反馈网络</a:t>
            </a:r>
            <a:r>
              <a:rPr lang="zh-CN" altLang="en-US" b="1" smtClean="0">
                <a:latin typeface="Times New Roman" panose="02020603050405020304" pitchFamily="18" charset="0"/>
              </a:rPr>
              <a:t>，根据其激活函数的选取不同，可分为</a:t>
            </a:r>
          </a:p>
          <a:p>
            <a:pPr lvl="1" eaLnBrk="1" hangingPunct="1">
              <a:lnSpc>
                <a:spcPct val="170000"/>
              </a:lnSpc>
            </a:pPr>
            <a:r>
              <a:rPr lang="zh-CN" altLang="en-US" b="1" smtClean="0">
                <a:latin typeface="Times New Roman" panose="02020603050405020304" pitchFamily="18" charset="0"/>
              </a:rPr>
              <a:t>离散型的霍普菲尔德网络</a:t>
            </a:r>
            <a:r>
              <a:rPr lang="en-US" altLang="zh-CN" b="1" smtClean="0">
                <a:latin typeface="Times New Roman" panose="02020603050405020304" pitchFamily="18" charset="0"/>
              </a:rPr>
              <a:t>(Discrete Hopfield Neural Network</a:t>
            </a:r>
            <a:r>
              <a:rPr lang="zh-CN" altLang="en-US" b="1" smtClean="0">
                <a:latin typeface="Times New Roman" panose="02020603050405020304" pitchFamily="18" charset="0"/>
              </a:rPr>
              <a:t>，简称</a:t>
            </a:r>
            <a:r>
              <a:rPr lang="en-US" altLang="zh-CN" b="1" smtClean="0">
                <a:latin typeface="Times New Roman" panose="02020603050405020304" pitchFamily="18" charset="0"/>
              </a:rPr>
              <a:t>DHNN)</a:t>
            </a:r>
          </a:p>
          <a:p>
            <a:pPr lvl="1" eaLnBrk="1" hangingPunct="1">
              <a:lnSpc>
                <a:spcPct val="170000"/>
              </a:lnSpc>
            </a:pPr>
            <a:r>
              <a:rPr lang="zh-CN" altLang="en-US" b="1" smtClean="0">
                <a:latin typeface="Times New Roman" panose="02020603050405020304" pitchFamily="18" charset="0"/>
              </a:rPr>
              <a:t>连续型的霍普菲尔德网络</a:t>
            </a:r>
            <a:r>
              <a:rPr lang="en-US" altLang="zh-CN" b="1" smtClean="0">
                <a:latin typeface="Times New Roman" panose="02020603050405020304" pitchFamily="18" charset="0"/>
              </a:rPr>
              <a:t>(Continuous Hopfield Neural Network</a:t>
            </a:r>
            <a:r>
              <a:rPr lang="zh-CN" altLang="en-US" b="1" smtClean="0">
                <a:latin typeface="Times New Roman" panose="02020603050405020304" pitchFamily="18" charset="0"/>
              </a:rPr>
              <a:t>，简称</a:t>
            </a:r>
            <a:r>
              <a:rPr lang="en-US" altLang="zh-CN" b="1" smtClean="0">
                <a:latin typeface="Times New Roman" panose="02020603050405020304" pitchFamily="18" charset="0"/>
              </a:rPr>
              <a:t>CHNN)</a:t>
            </a:r>
            <a:r>
              <a:rPr lang="zh-CN" altLang="en-US" b="1" smtClean="0">
                <a:latin typeface="Times New Roman" panose="02020603050405020304" pitchFamily="18" charset="0"/>
              </a:rPr>
              <a:t>。</a:t>
            </a:r>
          </a:p>
        </p:txBody>
      </p:sp>
      <p:sp>
        <p:nvSpPr>
          <p:cNvPr id="32771"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 Hopfield</a:t>
            </a:r>
            <a:r>
              <a:rPr lang="zh-CN" altLang="en-US" smtClean="0">
                <a:latin typeface="Times New Roman" panose="02020603050405020304" pitchFamily="18" charset="0"/>
              </a:rPr>
              <a:t>网络及其学习</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lnSpc>
                <a:spcPct val="190000"/>
              </a:lnSpc>
            </a:pPr>
            <a:r>
              <a:rPr lang="en-US" altLang="zh-CN" b="1" smtClean="0">
                <a:latin typeface="Times New Roman" panose="02020603050405020304" pitchFamily="18" charset="0"/>
              </a:rPr>
              <a:t>DHNN</a:t>
            </a:r>
            <a:r>
              <a:rPr lang="zh-CN" altLang="en-US" b="1" smtClean="0">
                <a:latin typeface="Times New Roman" panose="02020603050405020304" pitchFamily="18" charset="0"/>
              </a:rPr>
              <a:t>的激活函数为二值型的，其输入、输出为</a:t>
            </a:r>
            <a:r>
              <a:rPr lang="en-US" altLang="zh-CN" b="1" smtClean="0">
                <a:latin typeface="Times New Roman" panose="02020603050405020304" pitchFamily="18" charset="0"/>
              </a:rPr>
              <a:t>{0</a:t>
            </a:r>
            <a:r>
              <a:rPr lang="zh-CN" altLang="en-US" b="1" smtClean="0">
                <a:latin typeface="Times New Roman" panose="02020603050405020304" pitchFamily="18" charset="0"/>
              </a:rPr>
              <a:t>，</a:t>
            </a:r>
            <a:r>
              <a:rPr lang="en-US" altLang="zh-CN" b="1" smtClean="0">
                <a:latin typeface="Times New Roman" panose="02020603050405020304" pitchFamily="18" charset="0"/>
              </a:rPr>
              <a:t>1}</a:t>
            </a:r>
            <a:r>
              <a:rPr lang="zh-CN" altLang="en-US" b="1" smtClean="0">
                <a:latin typeface="Times New Roman" panose="02020603050405020304" pitchFamily="18" charset="0"/>
              </a:rPr>
              <a:t>的反馈网络，主要用于联想记忆。</a:t>
            </a:r>
          </a:p>
          <a:p>
            <a:pPr eaLnBrk="1" hangingPunct="1">
              <a:lnSpc>
                <a:spcPct val="190000"/>
              </a:lnSpc>
            </a:pPr>
            <a:endParaRPr lang="zh-CN" altLang="en-US" sz="1000" b="1" smtClean="0">
              <a:latin typeface="Times New Roman" panose="02020603050405020304" pitchFamily="18" charset="0"/>
            </a:endParaRPr>
          </a:p>
          <a:p>
            <a:pPr eaLnBrk="1" hangingPunct="1">
              <a:lnSpc>
                <a:spcPct val="190000"/>
              </a:lnSpc>
            </a:pPr>
            <a:r>
              <a:rPr lang="en-US" altLang="zh-CN" b="1" smtClean="0">
                <a:latin typeface="Times New Roman" panose="02020603050405020304" pitchFamily="18" charset="0"/>
              </a:rPr>
              <a:t>CHNN</a:t>
            </a:r>
            <a:r>
              <a:rPr lang="zh-CN" altLang="en-US" b="1" smtClean="0">
                <a:latin typeface="Times New Roman" panose="02020603050405020304" pitchFamily="18" charset="0"/>
              </a:rPr>
              <a:t>的激活函数的输入与输出之间的关系为连续可微的单调上升函数，主要用于优化计算。 </a:t>
            </a:r>
          </a:p>
          <a:p>
            <a:pPr eaLnBrk="1" hangingPunct="1">
              <a:buFont typeface="Wingdings" panose="05000000000000000000" pitchFamily="2" charset="2"/>
              <a:buNone/>
            </a:pPr>
            <a:endParaRPr lang="en-US" altLang="zh-CN" b="1" smtClean="0">
              <a:latin typeface="Times New Roman" panose="02020603050405020304" pitchFamily="18" charset="0"/>
            </a:endParaRPr>
          </a:p>
        </p:txBody>
      </p:sp>
      <p:sp>
        <p:nvSpPr>
          <p:cNvPr id="33795"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 Hopfield</a:t>
            </a:r>
            <a:r>
              <a:rPr lang="zh-CN" altLang="en-US" smtClean="0">
                <a:latin typeface="Times New Roman" panose="02020603050405020304" pitchFamily="18" charset="0"/>
              </a:rPr>
              <a:t>网络及其学习</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2.1</a:t>
            </a:r>
            <a:r>
              <a:rPr lang="en-US" altLang="zh-CN" smtClean="0"/>
              <a:t>  </a:t>
            </a:r>
            <a:r>
              <a:rPr lang="zh-CN" altLang="en-US" smtClean="0">
                <a:latin typeface="宋体" panose="02010600030101010101" pitchFamily="2" charset="-122"/>
              </a:rPr>
              <a:t>霍普菲尔德网络模型</a:t>
            </a:r>
            <a:r>
              <a:rPr lang="zh-CN" altLang="en-US" smtClean="0"/>
              <a:t> </a:t>
            </a:r>
          </a:p>
        </p:txBody>
      </p:sp>
      <p:sp>
        <p:nvSpPr>
          <p:cNvPr id="34819" name="Rectangle 3"/>
          <p:cNvSpPr>
            <a:spLocks noChangeArrowheads="1"/>
          </p:cNvSpPr>
          <p:nvPr/>
        </p:nvSpPr>
        <p:spPr bwMode="auto">
          <a:xfrm>
            <a:off x="2971800" y="2438400"/>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217613"/>
            <a:ext cx="662463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p:cNvSpPr txBox="1">
            <a:spLocks noChangeArrowheads="1"/>
          </p:cNvSpPr>
          <p:nvPr/>
        </p:nvSpPr>
        <p:spPr bwMode="auto">
          <a:xfrm>
            <a:off x="3228975" y="5467350"/>
            <a:ext cx="26844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5050"/>
                </a:solidFill>
                <a:latin typeface="楷体_GB2312" pitchFamily="49" charset="-122"/>
                <a:ea typeface="楷体_GB2312" pitchFamily="49" charset="-122"/>
              </a:rPr>
              <a:t>反馈网络结构图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chor="ctr"/>
          <a:lstStyle/>
          <a:p>
            <a:pPr eaLnBrk="1" hangingPunct="1"/>
            <a:r>
              <a:rPr lang="en-US" altLang="zh-CN" smtClean="0"/>
              <a:t>1. </a:t>
            </a:r>
            <a:r>
              <a:rPr lang="zh-CN" altLang="en-US" smtClean="0"/>
              <a:t>多层网络和</a:t>
            </a:r>
            <a:r>
              <a:rPr lang="en-US" altLang="zh-CN" smtClean="0"/>
              <a:t>BP</a:t>
            </a:r>
            <a:r>
              <a:rPr lang="zh-CN" altLang="en-US" smtClean="0"/>
              <a:t>学习算法</a:t>
            </a:r>
          </a:p>
        </p:txBody>
      </p:sp>
      <p:sp>
        <p:nvSpPr>
          <p:cNvPr id="8195" name="Rectangle 3"/>
          <p:cNvSpPr>
            <a:spLocks noGrp="1" noChangeArrowheads="1"/>
          </p:cNvSpPr>
          <p:nvPr>
            <p:ph idx="1"/>
          </p:nvPr>
        </p:nvSpPr>
        <p:spPr/>
        <p:txBody>
          <a:bodyPr/>
          <a:lstStyle/>
          <a:p>
            <a:pPr eaLnBrk="1" hangingPunct="1">
              <a:lnSpc>
                <a:spcPct val="190000"/>
              </a:lnSpc>
            </a:pPr>
            <a:r>
              <a:rPr lang="zh-CN" altLang="en-US" b="1" smtClean="0"/>
              <a:t>单个感知器只能</a:t>
            </a:r>
            <a:r>
              <a:rPr lang="zh-CN" altLang="en-US" b="1" smtClean="0">
                <a:solidFill>
                  <a:srgbClr val="0000FF"/>
                </a:solidFill>
              </a:rPr>
              <a:t>表示线性决策面</a:t>
            </a:r>
          </a:p>
          <a:p>
            <a:pPr eaLnBrk="1" hangingPunct="1">
              <a:lnSpc>
                <a:spcPct val="190000"/>
              </a:lnSpc>
            </a:pPr>
            <a:r>
              <a:rPr lang="zh-CN" altLang="en-US" b="1" smtClean="0"/>
              <a:t>多层网络能够表示高度非线性的决策面，其表征能力更强</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2343150" y="245268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3" name="Rectangle 6"/>
          <p:cNvSpPr>
            <a:spLocks noGrp="1" noChangeArrowheads="1"/>
          </p:cNvSpPr>
          <p:nvPr>
            <p:ph idx="1"/>
          </p:nvPr>
        </p:nvSpPr>
        <p:spPr/>
        <p:txBody>
          <a:bodyPr/>
          <a:lstStyle/>
          <a:p>
            <a:pPr eaLnBrk="1" hangingPunct="1">
              <a:lnSpc>
                <a:spcPct val="140000"/>
              </a:lnSpc>
            </a:pPr>
            <a:r>
              <a:rPr lang="zh-CN" altLang="en-US" b="1" smtClean="0">
                <a:latin typeface="Times New Roman" panose="02020603050405020304" pitchFamily="18" charset="0"/>
              </a:rPr>
              <a:t>在反馈网络中</a:t>
            </a:r>
          </a:p>
          <a:p>
            <a:pPr lvl="1" eaLnBrk="1" hangingPunct="1">
              <a:lnSpc>
                <a:spcPct val="140000"/>
              </a:lnSpc>
            </a:pPr>
            <a:r>
              <a:rPr lang="zh-CN" altLang="en-US" sz="2800" b="1" smtClean="0">
                <a:latin typeface="Times New Roman" panose="02020603050405020304" pitchFamily="18" charset="0"/>
              </a:rPr>
              <a:t>如果其激励函数</a:t>
            </a:r>
            <a:r>
              <a:rPr lang="en-US" altLang="zh-CN" sz="2800" b="1" smtClean="0">
                <a:latin typeface="Times New Roman" panose="02020603050405020304" pitchFamily="18" charset="0"/>
              </a:rPr>
              <a:t>f(·)</a:t>
            </a:r>
            <a:r>
              <a:rPr lang="zh-CN" altLang="en-US" sz="2800" b="1" smtClean="0">
                <a:latin typeface="Times New Roman" panose="02020603050405020304" pitchFamily="18" charset="0"/>
              </a:rPr>
              <a:t>是一个二值型的硬函数，如</a:t>
            </a:r>
            <a:r>
              <a:rPr lang="en-US" altLang="zh-CN" sz="2800" b="1" smtClean="0">
                <a:latin typeface="Times New Roman" panose="02020603050405020304" pitchFamily="18" charset="0"/>
              </a:rPr>
              <a:t>a</a:t>
            </a:r>
            <a:r>
              <a:rPr lang="en-US" altLang="zh-CN" sz="2800" b="1" baseline="-30000" smtClean="0">
                <a:latin typeface="Times New Roman" panose="02020603050405020304" pitchFamily="18" charset="0"/>
              </a:rPr>
              <a:t>i</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sgn(n</a:t>
            </a:r>
            <a:r>
              <a:rPr lang="en-US" altLang="zh-CN" sz="2800" b="1" baseline="-30000" smtClean="0">
                <a:latin typeface="Times New Roman" panose="02020603050405020304" pitchFamily="18" charset="0"/>
              </a:rPr>
              <a:t>i</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i</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l, 2, … r</a:t>
            </a:r>
            <a:r>
              <a:rPr lang="zh-CN" altLang="en-US" sz="2800" b="1" smtClean="0">
                <a:latin typeface="Times New Roman" panose="02020603050405020304" pitchFamily="18" charset="0"/>
              </a:rPr>
              <a:t>，则称此网络为</a:t>
            </a:r>
            <a:r>
              <a:rPr lang="zh-CN" altLang="en-US" sz="2800" b="1" smtClean="0">
                <a:solidFill>
                  <a:srgbClr val="FF5050"/>
                </a:solidFill>
                <a:latin typeface="Times New Roman" panose="02020603050405020304" pitchFamily="18" charset="0"/>
              </a:rPr>
              <a:t>离散型反馈网络</a:t>
            </a:r>
            <a:r>
              <a:rPr lang="zh-CN" altLang="en-US" sz="2800" b="1" smtClean="0">
                <a:latin typeface="Times New Roman" panose="02020603050405020304" pitchFamily="18" charset="0"/>
              </a:rPr>
              <a:t>；</a:t>
            </a:r>
          </a:p>
          <a:p>
            <a:pPr lvl="1" eaLnBrk="1" hangingPunct="1">
              <a:lnSpc>
                <a:spcPct val="140000"/>
              </a:lnSpc>
            </a:pPr>
            <a:r>
              <a:rPr lang="zh-CN" altLang="en-US" sz="2800" b="1" smtClean="0">
                <a:latin typeface="Times New Roman" panose="02020603050405020304" pitchFamily="18" charset="0"/>
              </a:rPr>
              <a:t>如果</a:t>
            </a:r>
            <a:r>
              <a:rPr lang="en-US" altLang="zh-CN" sz="2800" b="1" smtClean="0">
                <a:latin typeface="Times New Roman" panose="02020603050405020304" pitchFamily="18" charset="0"/>
              </a:rPr>
              <a:t>a</a:t>
            </a:r>
            <a:r>
              <a:rPr lang="en-US" altLang="zh-CN" sz="2800" b="1" baseline="-30000" smtClean="0">
                <a:latin typeface="Times New Roman" panose="02020603050405020304" pitchFamily="18" charset="0"/>
              </a:rPr>
              <a:t>i</a:t>
            </a:r>
            <a:r>
              <a:rPr lang="en-US" altLang="zh-CN" sz="2800" b="1" smtClean="0">
                <a:latin typeface="Times New Roman" panose="02020603050405020304" pitchFamily="18" charset="0"/>
              </a:rPr>
              <a:t>=f(n</a:t>
            </a:r>
            <a:r>
              <a:rPr lang="en-US" altLang="zh-CN" sz="2800" b="1" baseline="-30000" smtClean="0">
                <a:latin typeface="Times New Roman" panose="02020603050405020304" pitchFamily="18" charset="0"/>
              </a:rPr>
              <a:t>i</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中的</a:t>
            </a:r>
            <a:r>
              <a:rPr lang="en-US" altLang="zh-CN" sz="2800" b="1" smtClean="0">
                <a:latin typeface="Times New Roman" panose="02020603050405020304" pitchFamily="18" charset="0"/>
              </a:rPr>
              <a:t>f(·)</a:t>
            </a:r>
            <a:r>
              <a:rPr lang="zh-CN" altLang="en-US" sz="2800" b="1" smtClean="0">
                <a:latin typeface="Times New Roman" panose="02020603050405020304" pitchFamily="18" charset="0"/>
              </a:rPr>
              <a:t>为一个连续单调上升的有界函数，这类网络被称为连续型反馈网络。图</a:t>
            </a:r>
            <a:r>
              <a:rPr lang="en-US" altLang="zh-CN" sz="2800" b="1" smtClean="0">
                <a:latin typeface="Times New Roman" panose="02020603050405020304" pitchFamily="18" charset="0"/>
              </a:rPr>
              <a:t>2</a:t>
            </a:r>
            <a:r>
              <a:rPr lang="zh-CN" altLang="en-US" sz="2800" b="1" smtClean="0">
                <a:latin typeface="Times New Roman" panose="02020603050405020304" pitchFamily="18" charset="0"/>
              </a:rPr>
              <a:t>所示为一个具有饱和线性激活函数，它满足连续单调上升的有界函数的条件，常作为</a:t>
            </a:r>
            <a:r>
              <a:rPr lang="zh-CN" altLang="en-US" sz="2800" b="1" smtClean="0">
                <a:solidFill>
                  <a:srgbClr val="FF5050"/>
                </a:solidFill>
                <a:latin typeface="Times New Roman" panose="02020603050405020304" pitchFamily="18" charset="0"/>
              </a:rPr>
              <a:t>连续型的激活函数</a:t>
            </a:r>
            <a:r>
              <a:rPr lang="zh-CN" altLang="en-US" sz="2800" b="1" smtClean="0">
                <a:latin typeface="Times New Roman" panose="02020603050405020304" pitchFamily="18" charset="0"/>
              </a:rPr>
              <a:t>。 </a:t>
            </a:r>
          </a:p>
        </p:txBody>
      </p:sp>
      <p:sp>
        <p:nvSpPr>
          <p:cNvPr id="35844"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2.1</a:t>
            </a:r>
            <a:r>
              <a:rPr lang="en-US" altLang="zh-CN" smtClean="0"/>
              <a:t>  </a:t>
            </a:r>
            <a:r>
              <a:rPr lang="zh-CN" altLang="en-US" smtClean="0">
                <a:latin typeface="宋体" panose="02010600030101010101" pitchFamily="2" charset="-122"/>
              </a:rPr>
              <a:t>霍普菲尔德网络模型</a:t>
            </a:r>
            <a:r>
              <a:rPr lang="zh-CN" altLang="en-US" smtClean="0"/>
              <a:t>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2343150" y="245268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189038"/>
            <a:ext cx="7561263"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5"/>
          <p:cNvSpPr txBox="1">
            <a:spLocks noChangeArrowheads="1"/>
          </p:cNvSpPr>
          <p:nvPr/>
        </p:nvSpPr>
        <p:spPr bwMode="auto">
          <a:xfrm>
            <a:off x="354013" y="5543550"/>
            <a:ext cx="8435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5050"/>
                </a:solidFill>
                <a:latin typeface="宋体" panose="02010600030101010101" pitchFamily="2" charset="-122"/>
              </a:rPr>
              <a:t>图</a:t>
            </a:r>
            <a:r>
              <a:rPr lang="en-US" altLang="zh-CN" sz="2800" b="1">
                <a:solidFill>
                  <a:srgbClr val="FF5050"/>
                </a:solidFill>
                <a:latin typeface="Times New Roman" panose="02020603050405020304" pitchFamily="18" charset="0"/>
              </a:rPr>
              <a:t>1  DHNN</a:t>
            </a:r>
            <a:r>
              <a:rPr lang="zh-CN" altLang="en-US" sz="2800" b="1">
                <a:solidFill>
                  <a:srgbClr val="FF5050"/>
                </a:solidFill>
                <a:latin typeface="宋体" panose="02010600030101010101" pitchFamily="2" charset="-122"/>
              </a:rPr>
              <a:t>中的激活函数</a:t>
            </a:r>
            <a:r>
              <a:rPr lang="zh-CN" altLang="en-US" sz="2800" b="1">
                <a:solidFill>
                  <a:srgbClr val="FF5050"/>
                </a:solidFill>
                <a:latin typeface="Times New Roman" panose="02020603050405020304" pitchFamily="18" charset="0"/>
              </a:rPr>
              <a:t>     </a:t>
            </a:r>
            <a:r>
              <a:rPr lang="zh-CN" altLang="en-US" sz="2800" b="1">
                <a:solidFill>
                  <a:srgbClr val="FF5050"/>
                </a:solidFill>
                <a:latin typeface="宋体" panose="02010600030101010101" pitchFamily="2" charset="-122"/>
              </a:rPr>
              <a:t>图</a:t>
            </a:r>
            <a:r>
              <a:rPr lang="en-US" altLang="zh-CN" sz="2800" b="1">
                <a:solidFill>
                  <a:srgbClr val="FF5050"/>
                </a:solidFill>
                <a:latin typeface="Times New Roman" panose="02020603050405020304" pitchFamily="18" charset="0"/>
              </a:rPr>
              <a:t>2  CHNN</a:t>
            </a:r>
            <a:r>
              <a:rPr lang="zh-CN" altLang="en-US" sz="2800" b="1">
                <a:solidFill>
                  <a:srgbClr val="FF5050"/>
                </a:solidFill>
                <a:latin typeface="宋体" panose="02010600030101010101" pitchFamily="2" charset="-122"/>
              </a:rPr>
              <a:t>中的激活函数</a:t>
            </a:r>
            <a:r>
              <a:rPr lang="zh-CN" altLang="en-US" sz="2000">
                <a:latin typeface="Times New Roman" panose="02020603050405020304" pitchFamily="18" charset="0"/>
              </a:rPr>
              <a:t> </a:t>
            </a:r>
          </a:p>
        </p:txBody>
      </p:sp>
      <p:sp>
        <p:nvSpPr>
          <p:cNvPr id="36869"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2.1</a:t>
            </a:r>
            <a:r>
              <a:rPr lang="en-US" altLang="zh-CN" smtClean="0"/>
              <a:t>  </a:t>
            </a:r>
            <a:r>
              <a:rPr lang="zh-CN" altLang="en-US" smtClean="0">
                <a:latin typeface="宋体" panose="02010600030101010101" pitchFamily="2" charset="-122"/>
              </a:rPr>
              <a:t>霍普菲尔德网络模型</a:t>
            </a:r>
            <a:r>
              <a:rPr lang="zh-CN" altLang="en-US" smtClean="0"/>
              <a:t>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2.2</a:t>
            </a:r>
            <a:r>
              <a:rPr lang="en-US" altLang="zh-CN" smtClean="0">
                <a:latin typeface="黑体" panose="02010609060101010101" pitchFamily="49" charset="-122"/>
              </a:rPr>
              <a:t> </a:t>
            </a:r>
            <a:r>
              <a:rPr lang="zh-CN" altLang="en-US" smtClean="0">
                <a:latin typeface="黑体" panose="02010609060101010101" pitchFamily="49" charset="-122"/>
              </a:rPr>
              <a:t>状态轨迹</a:t>
            </a:r>
            <a:r>
              <a:rPr lang="zh-CN" altLang="en-US" smtClean="0"/>
              <a:t> </a:t>
            </a:r>
          </a:p>
        </p:txBody>
      </p:sp>
      <p:sp>
        <p:nvSpPr>
          <p:cNvPr id="37891" name="Rectangle 4"/>
          <p:cNvSpPr>
            <a:spLocks noGrp="1" noChangeArrowheads="1"/>
          </p:cNvSpPr>
          <p:nvPr>
            <p:ph idx="1"/>
          </p:nvPr>
        </p:nvSpPr>
        <p:spPr/>
        <p:txBody>
          <a:bodyPr/>
          <a:lstStyle/>
          <a:p>
            <a:pPr eaLnBrk="1" hangingPunct="1"/>
            <a:r>
              <a:rPr lang="zh-CN" altLang="en-US" b="1" smtClean="0">
                <a:solidFill>
                  <a:srgbClr val="FF5050"/>
                </a:solidFill>
                <a:latin typeface="Times New Roman" panose="02020603050405020304" pitchFamily="18" charset="0"/>
              </a:rPr>
              <a:t>状态：</a:t>
            </a:r>
            <a:r>
              <a:rPr lang="zh-CN" altLang="en-US" b="1" smtClean="0">
                <a:latin typeface="Times New Roman" panose="02020603050405020304" pitchFamily="18" charset="0"/>
              </a:rPr>
              <a:t>网络中每个神经元的输出值，对应</a:t>
            </a:r>
            <a:r>
              <a:rPr lang="en-US" altLang="zh-CN" b="1" smtClean="0">
                <a:latin typeface="Times New Roman" panose="02020603050405020304" pitchFamily="18" charset="0"/>
              </a:rPr>
              <a:t>DHNN,</a:t>
            </a:r>
            <a:r>
              <a:rPr lang="zh-CN" altLang="en-US" b="1" smtClean="0">
                <a:latin typeface="Times New Roman" panose="02020603050405020304" pitchFamily="18" charset="0"/>
              </a:rPr>
              <a:t>只有两种状态（</a:t>
            </a:r>
            <a:r>
              <a:rPr lang="en-US" altLang="zh-CN" b="1" smtClean="0">
                <a:latin typeface="Times New Roman" panose="02020603050405020304" pitchFamily="18" charset="0"/>
              </a:rPr>
              <a:t>1</a:t>
            </a:r>
            <a:r>
              <a:rPr lang="zh-CN" altLang="en-US" b="1" smtClean="0">
                <a:latin typeface="Times New Roman" panose="02020603050405020304" pitchFamily="18" charset="0"/>
              </a:rPr>
              <a:t>，</a:t>
            </a:r>
            <a:r>
              <a:rPr lang="en-US" altLang="zh-CN" b="1" smtClean="0">
                <a:latin typeface="Times New Roman" panose="02020603050405020304" pitchFamily="18" charset="0"/>
              </a:rPr>
              <a:t>0</a:t>
            </a:r>
            <a:r>
              <a:rPr lang="zh-CN" altLang="en-US" b="1" smtClean="0">
                <a:latin typeface="Times New Roman" panose="02020603050405020304" pitchFamily="18" charset="0"/>
              </a:rPr>
              <a:t>）</a:t>
            </a:r>
          </a:p>
          <a:p>
            <a:pPr eaLnBrk="1" hangingPunct="1"/>
            <a:r>
              <a:rPr lang="zh-CN" altLang="en-US" b="1" smtClean="0">
                <a:latin typeface="Times New Roman" panose="02020603050405020304" pitchFamily="18" charset="0"/>
              </a:rPr>
              <a:t>设状态矢量</a:t>
            </a:r>
            <a:r>
              <a:rPr lang="en-US" altLang="zh-CN" b="1" smtClean="0">
                <a:latin typeface="Times New Roman" panose="02020603050405020304" pitchFamily="18" charset="0"/>
              </a:rPr>
              <a:t>N=[n</a:t>
            </a:r>
            <a:r>
              <a:rPr lang="en-US" altLang="zh-CN" b="1" baseline="-30000" smtClean="0">
                <a:latin typeface="Times New Roman" panose="02020603050405020304" pitchFamily="18" charset="0"/>
              </a:rPr>
              <a:t>1</a:t>
            </a:r>
            <a:r>
              <a:rPr lang="en-US" altLang="zh-CN" b="1" smtClean="0">
                <a:latin typeface="Times New Roman" panose="02020603050405020304" pitchFamily="18" charset="0"/>
              </a:rPr>
              <a:t>, n</a:t>
            </a:r>
            <a:r>
              <a:rPr lang="en-US" altLang="zh-CN" b="1" baseline="-30000" smtClean="0">
                <a:latin typeface="Times New Roman" panose="02020603050405020304" pitchFamily="18" charset="0"/>
              </a:rPr>
              <a:t>2</a:t>
            </a:r>
            <a:r>
              <a:rPr lang="en-US" altLang="zh-CN" b="1" smtClean="0">
                <a:latin typeface="Times New Roman" panose="02020603050405020304" pitchFamily="18" charset="0"/>
              </a:rPr>
              <a:t>, …</a:t>
            </a:r>
            <a:r>
              <a:rPr lang="zh-CN" altLang="en-US" b="1" smtClean="0">
                <a:latin typeface="Times New Roman" panose="02020603050405020304" pitchFamily="18" charset="0"/>
              </a:rPr>
              <a:t>，</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r</a:t>
            </a:r>
            <a:r>
              <a:rPr lang="en-US" altLang="zh-CN" b="1" smtClean="0">
                <a:latin typeface="Times New Roman" panose="02020603050405020304" pitchFamily="18" charset="0"/>
              </a:rPr>
              <a:t>]</a:t>
            </a:r>
            <a:r>
              <a:rPr lang="zh-CN" altLang="en-US" b="1" smtClean="0">
                <a:latin typeface="Times New Roman" panose="02020603050405020304" pitchFamily="18" charset="0"/>
              </a:rPr>
              <a:t>，网络的输出矢量为</a:t>
            </a:r>
            <a:r>
              <a:rPr lang="en-US" altLang="zh-CN" b="1" smtClean="0">
                <a:latin typeface="Times New Roman" panose="02020603050405020304" pitchFamily="18" charset="0"/>
              </a:rPr>
              <a:t>A</a:t>
            </a:r>
            <a:r>
              <a:rPr lang="zh-CN" altLang="en-US" b="1" smtClean="0">
                <a:latin typeface="Times New Roman" panose="02020603050405020304" pitchFamily="18" charset="0"/>
              </a:rPr>
              <a:t>＝</a:t>
            </a:r>
            <a:r>
              <a:rPr lang="en-US" altLang="zh-CN" b="1" smtClean="0">
                <a:latin typeface="Times New Roman" panose="02020603050405020304" pitchFamily="18" charset="0"/>
              </a:rPr>
              <a:t>[a</a:t>
            </a:r>
            <a:r>
              <a:rPr lang="en-US" altLang="zh-CN" b="1" baseline="-30000" smtClean="0">
                <a:latin typeface="Times New Roman" panose="02020603050405020304" pitchFamily="18" charset="0"/>
              </a:rPr>
              <a:t>1</a:t>
            </a:r>
            <a:r>
              <a:rPr lang="zh-CN" altLang="en-US" b="1" smtClean="0">
                <a:latin typeface="Times New Roman" panose="02020603050405020304" pitchFamily="18" charset="0"/>
              </a:rPr>
              <a:t>，</a:t>
            </a:r>
            <a:r>
              <a:rPr lang="en-US" altLang="zh-CN" b="1" smtClean="0">
                <a:latin typeface="Times New Roman" panose="02020603050405020304" pitchFamily="18" charset="0"/>
              </a:rPr>
              <a:t>a</a:t>
            </a:r>
            <a:r>
              <a:rPr lang="en-US" altLang="zh-CN" b="1" baseline="-30000" smtClean="0">
                <a:latin typeface="Times New Roman" panose="02020603050405020304" pitchFamily="18" charset="0"/>
              </a:rPr>
              <a:t>2</a:t>
            </a:r>
            <a:r>
              <a:rPr lang="en-US" altLang="zh-CN" b="1" smtClean="0">
                <a:latin typeface="Times New Roman" panose="02020603050405020304" pitchFamily="18" charset="0"/>
              </a:rPr>
              <a:t>…</a:t>
            </a:r>
            <a:r>
              <a:rPr lang="zh-CN" altLang="en-US" b="1" smtClean="0">
                <a:latin typeface="Times New Roman" panose="02020603050405020304" pitchFamily="18" charset="0"/>
              </a:rPr>
              <a:t>，</a:t>
            </a:r>
            <a:r>
              <a:rPr lang="en-US" altLang="zh-CN" b="1" smtClean="0">
                <a:latin typeface="Times New Roman" panose="02020603050405020304" pitchFamily="18" charset="0"/>
              </a:rPr>
              <a:t>a</a:t>
            </a:r>
            <a:r>
              <a:rPr lang="en-US" altLang="zh-CN" b="1" baseline="-30000" smtClean="0">
                <a:latin typeface="Times New Roman" panose="02020603050405020304" pitchFamily="18" charset="0"/>
              </a:rPr>
              <a:t>s</a:t>
            </a:r>
            <a:r>
              <a:rPr lang="en-US" altLang="zh-CN" b="1" smtClean="0">
                <a:latin typeface="Times New Roman" panose="02020603050405020304" pitchFamily="18" charset="0"/>
              </a:rPr>
              <a:t>]</a:t>
            </a:r>
            <a:r>
              <a:rPr lang="en-US" altLang="zh-CN" b="1" baseline="30000" smtClean="0">
                <a:latin typeface="Times New Roman" panose="02020603050405020304" pitchFamily="18" charset="0"/>
              </a:rPr>
              <a:t>T</a:t>
            </a:r>
            <a:r>
              <a:rPr lang="en-US" altLang="zh-CN" b="1" smtClean="0">
                <a:latin typeface="Times New Roman" panose="02020603050405020304" pitchFamily="18" charset="0"/>
              </a:rPr>
              <a:t> </a:t>
            </a:r>
            <a:r>
              <a:rPr lang="zh-CN" altLang="en-US" b="1" smtClean="0">
                <a:latin typeface="Times New Roman" panose="02020603050405020304" pitchFamily="18" charset="0"/>
              </a:rPr>
              <a:t>，</a:t>
            </a:r>
          </a:p>
          <a:p>
            <a:pPr eaLnBrk="1" hangingPunct="1"/>
            <a:r>
              <a:rPr lang="zh-CN" altLang="en-US" b="1" smtClean="0">
                <a:latin typeface="Times New Roman" panose="02020603050405020304" pitchFamily="18" charset="0"/>
              </a:rPr>
              <a:t>在一个</a:t>
            </a:r>
            <a:r>
              <a:rPr lang="en-US" altLang="zh-CN" b="1" smtClean="0">
                <a:latin typeface="Times New Roman" panose="02020603050405020304" pitchFamily="18" charset="0"/>
              </a:rPr>
              <a:t>r</a:t>
            </a:r>
            <a:r>
              <a:rPr lang="zh-CN" altLang="en-US" b="1" smtClean="0">
                <a:latin typeface="Times New Roman" panose="02020603050405020304" pitchFamily="18" charset="0"/>
              </a:rPr>
              <a:t>维状态空间上，可以用一条轨迹来描述状态变化情况。</a:t>
            </a:r>
          </a:p>
          <a:p>
            <a:pPr eaLnBrk="1" hangingPunct="1"/>
            <a:r>
              <a:rPr lang="zh-CN" altLang="en-US" b="1" smtClean="0">
                <a:latin typeface="Times New Roman" panose="02020603050405020304" pitchFamily="18" charset="0"/>
              </a:rPr>
              <a:t>从初始值</a:t>
            </a:r>
            <a:r>
              <a:rPr lang="en-US" altLang="zh-CN" b="1" smtClean="0">
                <a:latin typeface="Times New Roman" panose="02020603050405020304" pitchFamily="18" charset="0"/>
              </a:rPr>
              <a:t>N(t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a:t>
            </a:r>
            <a:r>
              <a:rPr lang="zh-CN" altLang="en-US" b="1" smtClean="0">
                <a:latin typeface="Times New Roman" panose="02020603050405020304" pitchFamily="18" charset="0"/>
              </a:rPr>
              <a:t>出发，</a:t>
            </a:r>
            <a:r>
              <a:rPr lang="en-US" altLang="zh-CN" b="1" smtClean="0">
                <a:latin typeface="Times New Roman" panose="02020603050405020304" pitchFamily="18" charset="0"/>
              </a:rPr>
              <a:t>N(t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+Δt)→N(t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+2Δt)→…→N(t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+mΔt)</a:t>
            </a:r>
            <a:r>
              <a:rPr lang="zh-CN" altLang="en-US" b="1" smtClean="0">
                <a:latin typeface="Times New Roman" panose="02020603050405020304" pitchFamily="18" charset="0"/>
              </a:rPr>
              <a:t>，这些在空间上的点组成的确定轨迹，是演化过程中所有可能状态的集合。</a:t>
            </a:r>
            <a:r>
              <a:rPr lang="zh-CN" altLang="en-US" b="1" smtClean="0"/>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971800" y="2138363"/>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979488"/>
            <a:ext cx="7859712" cy="50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p:cNvSpPr txBox="1">
            <a:spLocks noChangeArrowheads="1"/>
          </p:cNvSpPr>
          <p:nvPr/>
        </p:nvSpPr>
        <p:spPr bwMode="auto">
          <a:xfrm>
            <a:off x="2424113" y="6140450"/>
            <a:ext cx="4295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5050"/>
                </a:solidFill>
                <a:latin typeface="楷体_GB2312" pitchFamily="49" charset="-122"/>
                <a:ea typeface="楷体_GB2312" pitchFamily="49" charset="-122"/>
              </a:rPr>
              <a:t>图 三维空间中的状态轨迹</a:t>
            </a:r>
            <a:r>
              <a:rPr lang="zh-CN" altLang="en-US" sz="2400" b="1">
                <a:latin typeface="Times New Roman" panose="02020603050405020304" pitchFamily="18" charset="0"/>
              </a:rPr>
              <a:t> </a:t>
            </a:r>
          </a:p>
        </p:txBody>
      </p:sp>
      <p:sp>
        <p:nvSpPr>
          <p:cNvPr id="38917" name="Rectangle 2"/>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2.2</a:t>
            </a:r>
            <a:r>
              <a:rPr lang="en-US" altLang="zh-CN" smtClean="0">
                <a:latin typeface="黑体" panose="02010609060101010101" pitchFamily="49" charset="-122"/>
              </a:rPr>
              <a:t> </a:t>
            </a:r>
            <a:r>
              <a:rPr lang="zh-CN" altLang="en-US" smtClean="0">
                <a:latin typeface="黑体" panose="02010609060101010101" pitchFamily="49" charset="-122"/>
              </a:rPr>
              <a:t>状态轨迹</a:t>
            </a:r>
            <a:r>
              <a:rPr lang="zh-CN" altLang="en-US" smtClean="0"/>
              <a: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chor="ctr"/>
          <a:lstStyle/>
          <a:p>
            <a:pPr eaLnBrk="1" hangingPunct="1"/>
            <a:r>
              <a:rPr lang="zh-CN" altLang="en-US" smtClean="0"/>
              <a:t>说明</a:t>
            </a:r>
          </a:p>
        </p:txBody>
      </p:sp>
      <p:sp>
        <p:nvSpPr>
          <p:cNvPr id="39939" name="Rectangle 3"/>
          <p:cNvSpPr>
            <a:spLocks noGrp="1" noChangeArrowheads="1"/>
          </p:cNvSpPr>
          <p:nvPr>
            <p:ph idx="1"/>
          </p:nvPr>
        </p:nvSpPr>
        <p:spPr/>
        <p:txBody>
          <a:bodyPr/>
          <a:lstStyle/>
          <a:p>
            <a:pPr eaLnBrk="1" hangingPunct="1">
              <a:lnSpc>
                <a:spcPct val="180000"/>
              </a:lnSpc>
            </a:pPr>
            <a:r>
              <a:rPr lang="zh-CN" altLang="en-US" b="1" smtClean="0">
                <a:latin typeface="Times New Roman" panose="02020603050405020304" pitchFamily="18" charset="0"/>
              </a:rPr>
              <a:t>对于</a:t>
            </a:r>
            <a:r>
              <a:rPr lang="en-US" altLang="zh-CN" b="1" smtClean="0">
                <a:latin typeface="Times New Roman" panose="02020603050405020304" pitchFamily="18" charset="0"/>
              </a:rPr>
              <a:t>DHNN</a:t>
            </a:r>
            <a:r>
              <a:rPr lang="zh-CN" altLang="en-US" b="1" smtClean="0">
                <a:latin typeface="Times New Roman" panose="02020603050405020304" pitchFamily="18" charset="0"/>
              </a:rPr>
              <a:t>，因为</a:t>
            </a:r>
            <a:r>
              <a:rPr lang="en-US" altLang="zh-CN" b="1" smtClean="0">
                <a:latin typeface="Times New Roman" panose="02020603050405020304" pitchFamily="18" charset="0"/>
              </a:rPr>
              <a:t>N(t)</a:t>
            </a:r>
            <a:r>
              <a:rPr lang="zh-CN" altLang="en-US" b="1" smtClean="0">
                <a:latin typeface="Times New Roman" panose="02020603050405020304" pitchFamily="18" charset="0"/>
              </a:rPr>
              <a:t>中每个值只可能为</a:t>
            </a:r>
            <a:r>
              <a:rPr lang="en-US" altLang="zh-CN" b="1" smtClean="0">
                <a:latin typeface="Times New Roman" panose="02020603050405020304" pitchFamily="18" charset="0"/>
              </a:rPr>
              <a:t>±1</a:t>
            </a:r>
            <a:r>
              <a:rPr lang="zh-CN" altLang="en-US" b="1" smtClean="0">
                <a:latin typeface="Times New Roman" panose="02020603050405020304" pitchFamily="18" charset="0"/>
              </a:rPr>
              <a:t>，或</a:t>
            </a:r>
            <a:r>
              <a:rPr lang="en-US" altLang="zh-CN" b="1" smtClean="0">
                <a:latin typeface="Times New Roman" panose="02020603050405020304" pitchFamily="18" charset="0"/>
              </a:rPr>
              <a:t>{0</a:t>
            </a:r>
            <a:r>
              <a:rPr lang="zh-CN" altLang="en-US" b="1" smtClean="0">
                <a:latin typeface="Times New Roman" panose="02020603050405020304" pitchFamily="18" charset="0"/>
              </a:rPr>
              <a:t>，</a:t>
            </a:r>
            <a:r>
              <a:rPr lang="en-US" altLang="zh-CN" b="1" smtClean="0">
                <a:latin typeface="Times New Roman" panose="02020603050405020304" pitchFamily="18" charset="0"/>
              </a:rPr>
              <a:t>1}</a:t>
            </a:r>
            <a:r>
              <a:rPr lang="zh-CN" altLang="en-US" b="1" smtClean="0">
                <a:latin typeface="Times New Roman" panose="02020603050405020304" pitchFamily="18" charset="0"/>
              </a:rPr>
              <a:t>，对于确定的权值</a:t>
            </a:r>
            <a:r>
              <a:rPr lang="en-US" altLang="zh-CN" b="1" smtClean="0">
                <a:latin typeface="Times New Roman" panose="02020603050405020304" pitchFamily="18" charset="0"/>
              </a:rPr>
              <a:t>w</a:t>
            </a:r>
            <a:r>
              <a:rPr lang="en-US" altLang="zh-CN" b="1" baseline="-25000" smtClean="0">
                <a:latin typeface="Times New Roman" panose="02020603050405020304" pitchFamily="18" charset="0"/>
              </a:rPr>
              <a:t>ij</a:t>
            </a:r>
            <a:r>
              <a:rPr lang="zh-CN" altLang="en-US" b="1" smtClean="0">
                <a:latin typeface="Times New Roman" panose="02020603050405020304" pitchFamily="18" charset="0"/>
              </a:rPr>
              <a:t>，其轨迹是跳跃的阶梯式，如图中</a:t>
            </a:r>
            <a:r>
              <a:rPr lang="en-US" altLang="zh-CN" b="1" smtClean="0">
                <a:latin typeface="Times New Roman" panose="02020603050405020304" pitchFamily="18" charset="0"/>
              </a:rPr>
              <a:t>A</a:t>
            </a:r>
            <a:r>
              <a:rPr lang="zh-CN" altLang="en-US" b="1" smtClean="0">
                <a:latin typeface="Times New Roman" panose="02020603050405020304" pitchFamily="18" charset="0"/>
              </a:rPr>
              <a:t>所示。</a:t>
            </a:r>
          </a:p>
          <a:p>
            <a:pPr eaLnBrk="1" hangingPunct="1">
              <a:lnSpc>
                <a:spcPct val="180000"/>
              </a:lnSpc>
            </a:pPr>
            <a:r>
              <a:rPr lang="zh-CN" altLang="en-US" b="1" smtClean="0">
                <a:latin typeface="Times New Roman" panose="02020603050405020304" pitchFamily="18" charset="0"/>
              </a:rPr>
              <a:t>对于</a:t>
            </a:r>
            <a:r>
              <a:rPr lang="en-US" altLang="zh-CN" b="1" smtClean="0">
                <a:latin typeface="Times New Roman" panose="02020603050405020304" pitchFamily="18" charset="0"/>
              </a:rPr>
              <a:t>CHNN</a:t>
            </a:r>
            <a:r>
              <a:rPr lang="zh-CN" altLang="en-US" b="1" smtClean="0">
                <a:latin typeface="Times New Roman" panose="02020603050405020304" pitchFamily="18" charset="0"/>
              </a:rPr>
              <a:t>，因为</a:t>
            </a:r>
            <a:r>
              <a:rPr lang="en-US" altLang="zh-CN" b="1" smtClean="0">
                <a:latin typeface="Times New Roman" panose="02020603050405020304" pitchFamily="18" charset="0"/>
              </a:rPr>
              <a:t>f(·)</a:t>
            </a:r>
            <a:r>
              <a:rPr lang="zh-CN" altLang="en-US" b="1" smtClean="0">
                <a:latin typeface="Times New Roman" panose="02020603050405020304" pitchFamily="18" charset="0"/>
              </a:rPr>
              <a:t>是连续的，因而，其轨迹也是连续的。如图中</a:t>
            </a:r>
            <a:r>
              <a:rPr lang="en-US" altLang="zh-CN" b="1" smtClean="0">
                <a:latin typeface="Times New Roman" panose="02020603050405020304" pitchFamily="18" charset="0"/>
              </a:rPr>
              <a:t>B</a:t>
            </a:r>
            <a:r>
              <a:rPr lang="zh-CN" altLang="en-US" b="1" smtClean="0">
                <a:latin typeface="Times New Roman" panose="02020603050405020304" pitchFamily="18" charset="0"/>
              </a:rPr>
              <a:t>、</a:t>
            </a:r>
            <a:r>
              <a:rPr lang="en-US" altLang="zh-CN" b="1" smtClean="0">
                <a:latin typeface="Times New Roman" panose="02020603050405020304" pitchFamily="18" charset="0"/>
              </a:rPr>
              <a:t>C</a:t>
            </a:r>
            <a:r>
              <a:rPr lang="zh-CN" altLang="en-US" b="1" smtClean="0">
                <a:latin typeface="Times New Roman" panose="02020603050405020304" pitchFamily="18" charset="0"/>
              </a:rPr>
              <a:t>所示。</a:t>
            </a:r>
            <a:r>
              <a:rPr lang="zh-CN" altLang="en-US" b="1" smtClean="0"/>
              <a:t>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2.3  </a:t>
            </a:r>
            <a:r>
              <a:rPr lang="zh-CN" altLang="en-US" smtClean="0"/>
              <a:t>稳定点</a:t>
            </a:r>
          </a:p>
        </p:txBody>
      </p:sp>
      <p:sp>
        <p:nvSpPr>
          <p:cNvPr id="40963" name="Rectangle 4"/>
          <p:cNvSpPr>
            <a:spLocks noGrp="1" noChangeArrowheads="1"/>
          </p:cNvSpPr>
          <p:nvPr>
            <p:ph idx="1"/>
          </p:nvPr>
        </p:nvSpPr>
        <p:spPr/>
        <p:txBody>
          <a:bodyPr/>
          <a:lstStyle/>
          <a:p>
            <a:pPr eaLnBrk="1" hangingPunct="1">
              <a:lnSpc>
                <a:spcPct val="160000"/>
              </a:lnSpc>
            </a:pPr>
            <a:r>
              <a:rPr lang="zh-CN" altLang="en-US" b="1" smtClean="0">
                <a:latin typeface="宋体" panose="02010600030101010101" pitchFamily="2" charset="-122"/>
              </a:rPr>
              <a:t>稳定点：</a:t>
            </a:r>
          </a:p>
          <a:p>
            <a:pPr lvl="1" eaLnBrk="1" hangingPunct="1">
              <a:lnSpc>
                <a:spcPct val="160000"/>
              </a:lnSpc>
            </a:pPr>
            <a:r>
              <a:rPr lang="zh-CN" altLang="en-US" sz="2800" b="1" smtClean="0">
                <a:latin typeface="Times New Roman" panose="02020603050405020304" pitchFamily="18" charset="0"/>
              </a:rPr>
              <a:t>状态轨迹从系统在</a:t>
            </a:r>
            <a:r>
              <a:rPr lang="en-US" altLang="zh-CN" sz="2800" b="1" smtClean="0">
                <a:latin typeface="Times New Roman" panose="02020603050405020304" pitchFamily="18" charset="0"/>
              </a:rPr>
              <a:t>t</a:t>
            </a:r>
            <a:r>
              <a:rPr lang="en-US" altLang="zh-CN" sz="2800" b="1" baseline="-30000" smtClean="0">
                <a:latin typeface="Times New Roman" panose="02020603050405020304" pitchFamily="18" charset="0"/>
              </a:rPr>
              <a:t>0</a:t>
            </a:r>
            <a:r>
              <a:rPr lang="zh-CN" altLang="en-US" sz="2800" b="1" smtClean="0">
                <a:latin typeface="Times New Roman" panose="02020603050405020304" pitchFamily="18" charset="0"/>
              </a:rPr>
              <a:t>时状态的初值</a:t>
            </a:r>
            <a:r>
              <a:rPr lang="en-US" altLang="zh-CN" sz="2800" b="1" smtClean="0">
                <a:latin typeface="Times New Roman" panose="02020603050405020304" pitchFamily="18" charset="0"/>
              </a:rPr>
              <a:t>N(t</a:t>
            </a:r>
            <a:r>
              <a:rPr lang="en-US" altLang="zh-CN" sz="2800" b="1" baseline="-30000" smtClean="0">
                <a:latin typeface="Times New Roman" panose="02020603050405020304" pitchFamily="18" charset="0"/>
              </a:rPr>
              <a:t>0</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开始，经过一定的时间</a:t>
            </a:r>
            <a:r>
              <a:rPr lang="en-US" altLang="zh-CN" sz="2800" b="1" smtClean="0">
                <a:latin typeface="Times New Roman" panose="02020603050405020304" pitchFamily="18" charset="0"/>
              </a:rPr>
              <a:t>t(t</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0)</a:t>
            </a:r>
            <a:r>
              <a:rPr lang="zh-CN" altLang="en-US" sz="2800" b="1" smtClean="0">
                <a:latin typeface="Times New Roman" panose="02020603050405020304" pitchFamily="18" charset="0"/>
              </a:rPr>
              <a:t>后，到达</a:t>
            </a:r>
            <a:r>
              <a:rPr lang="en-US" altLang="zh-CN" sz="2800" b="1" smtClean="0">
                <a:latin typeface="Times New Roman" panose="02020603050405020304" pitchFamily="18" charset="0"/>
              </a:rPr>
              <a:t>N(t</a:t>
            </a:r>
            <a:r>
              <a:rPr lang="en-US" altLang="zh-CN" sz="2800" b="1" baseline="-30000" smtClean="0">
                <a:latin typeface="Times New Roman" panose="02020603050405020304" pitchFamily="18" charset="0"/>
              </a:rPr>
              <a:t>0</a:t>
            </a:r>
            <a:r>
              <a:rPr lang="en-US" altLang="zh-CN" sz="2800" b="1" smtClean="0">
                <a:latin typeface="Times New Roman" panose="02020603050405020304" pitchFamily="18" charset="0"/>
              </a:rPr>
              <a:t>+t)</a:t>
            </a:r>
            <a:r>
              <a:rPr lang="zh-CN" altLang="en-US" sz="2800" b="1" smtClean="0">
                <a:latin typeface="Times New Roman" panose="02020603050405020304" pitchFamily="18" charset="0"/>
              </a:rPr>
              <a:t>。如果</a:t>
            </a:r>
            <a:r>
              <a:rPr lang="en-US" altLang="zh-CN" sz="2800" b="1" smtClean="0">
                <a:latin typeface="Times New Roman" panose="02020603050405020304" pitchFamily="18" charset="0"/>
              </a:rPr>
              <a:t>N(t</a:t>
            </a:r>
            <a:r>
              <a:rPr lang="en-US" altLang="zh-CN" sz="2800" b="1" baseline="-30000" smtClean="0">
                <a:latin typeface="Times New Roman" panose="02020603050405020304" pitchFamily="18" charset="0"/>
              </a:rPr>
              <a:t>0</a:t>
            </a:r>
            <a:r>
              <a:rPr lang="en-US" altLang="zh-CN" sz="2800" b="1" smtClean="0">
                <a:latin typeface="Times New Roman" panose="02020603050405020304" pitchFamily="18" charset="0"/>
              </a:rPr>
              <a:t>+t+Δt)=N(t</a:t>
            </a:r>
            <a:r>
              <a:rPr lang="en-US" altLang="zh-CN" sz="2800" b="1" baseline="-30000" smtClean="0">
                <a:latin typeface="Times New Roman" panose="02020603050405020304" pitchFamily="18" charset="0"/>
              </a:rPr>
              <a:t>0</a:t>
            </a:r>
            <a:r>
              <a:rPr lang="en-US" altLang="zh-CN" sz="2800" b="1" smtClean="0">
                <a:latin typeface="Times New Roman" panose="02020603050405020304" pitchFamily="18" charset="0"/>
              </a:rPr>
              <a:t>+t)</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Δt</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0</a:t>
            </a:r>
            <a:r>
              <a:rPr lang="zh-CN" altLang="en-US" sz="2800" b="1" smtClean="0">
                <a:latin typeface="Times New Roman" panose="02020603050405020304" pitchFamily="18" charset="0"/>
              </a:rPr>
              <a:t>，则状态</a:t>
            </a:r>
            <a:r>
              <a:rPr lang="en-US" altLang="zh-CN" sz="2800" b="1" smtClean="0">
                <a:latin typeface="Times New Roman" panose="02020603050405020304" pitchFamily="18" charset="0"/>
              </a:rPr>
              <a:t>N(t</a:t>
            </a:r>
            <a:r>
              <a:rPr lang="en-US" altLang="zh-CN" sz="2800" b="1" baseline="-30000" smtClean="0">
                <a:latin typeface="Times New Roman" panose="02020603050405020304" pitchFamily="18" charset="0"/>
              </a:rPr>
              <a:t>0</a:t>
            </a:r>
            <a:r>
              <a:rPr lang="en-US" altLang="zh-CN" sz="2800" b="1" smtClean="0">
                <a:latin typeface="Times New Roman" panose="02020603050405020304" pitchFamily="18" charset="0"/>
              </a:rPr>
              <a:t>+t)</a:t>
            </a:r>
            <a:r>
              <a:rPr lang="zh-CN" altLang="en-US" sz="2800" b="1" smtClean="0">
                <a:latin typeface="Times New Roman" panose="02020603050405020304" pitchFamily="18" charset="0"/>
              </a:rPr>
              <a:t>称为网络的稳定点，或平衡点，</a:t>
            </a:r>
          </a:p>
          <a:p>
            <a:pPr lvl="1" eaLnBrk="1" hangingPunct="1">
              <a:lnSpc>
                <a:spcPct val="160000"/>
              </a:lnSpc>
            </a:pPr>
            <a:r>
              <a:rPr lang="zh-CN" altLang="en-US" sz="2800" b="1" smtClean="0">
                <a:latin typeface="宋体" panose="02010600030101010101" pitchFamily="2" charset="-122"/>
              </a:rPr>
              <a:t>此时该网络是稳定的。 </a:t>
            </a:r>
          </a:p>
          <a:p>
            <a:pPr eaLnBrk="1" hangingPunct="1">
              <a:lnSpc>
                <a:spcPct val="160000"/>
              </a:lnSpc>
            </a:pPr>
            <a:r>
              <a:rPr lang="zh-CN" altLang="en-US" b="1" smtClean="0">
                <a:latin typeface="宋体" panose="02010600030101010101" pitchFamily="2" charset="-122"/>
              </a:rPr>
              <a:t>处于稳定时的网络状态叫做稳定状态。</a:t>
            </a:r>
            <a:r>
              <a:rPr lang="zh-CN" altLang="en-US" b="1" smtClean="0"/>
              <a:t>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p:txBody>
          <a:bodyPr/>
          <a:lstStyle/>
          <a:p>
            <a:pPr eaLnBrk="1" hangingPunct="1">
              <a:lnSpc>
                <a:spcPct val="130000"/>
              </a:lnSpc>
            </a:pPr>
            <a:r>
              <a:rPr lang="zh-CN" altLang="en-US" b="1" smtClean="0">
                <a:latin typeface="Times New Roman" panose="02020603050405020304" pitchFamily="18" charset="0"/>
              </a:rPr>
              <a:t>在一个反馈网络中，存在很多稳定点，根据不同情况，这些稳定点可以分为：</a:t>
            </a:r>
          </a:p>
          <a:p>
            <a:pPr eaLnBrk="1" hangingPunct="1">
              <a:lnSpc>
                <a:spcPct val="130000"/>
              </a:lnSpc>
              <a:buFont typeface="Wingdings" panose="05000000000000000000" pitchFamily="2" charset="2"/>
              <a:buNone/>
            </a:pPr>
            <a:r>
              <a:rPr lang="en-US" altLang="zh-CN" b="1" smtClean="0">
                <a:latin typeface="Times New Roman" panose="02020603050405020304" pitchFamily="18" charset="0"/>
              </a:rPr>
              <a:t>1) </a:t>
            </a:r>
            <a:r>
              <a:rPr lang="zh-CN" altLang="en-US" b="1" smtClean="0">
                <a:solidFill>
                  <a:srgbClr val="FF0000"/>
                </a:solidFill>
                <a:latin typeface="Times New Roman" panose="02020603050405020304" pitchFamily="18" charset="0"/>
              </a:rPr>
              <a:t>渐近稳定点</a:t>
            </a:r>
            <a:r>
              <a:rPr lang="zh-CN" altLang="en-US" b="1" smtClean="0">
                <a:latin typeface="Times New Roman" panose="02020603050405020304" pitchFamily="18" charset="0"/>
              </a:rPr>
              <a:t>：如果在稳定点</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e</a:t>
            </a:r>
            <a:r>
              <a:rPr lang="zh-CN" altLang="en-US" b="1" smtClean="0">
                <a:latin typeface="Times New Roman" panose="02020603050405020304" pitchFamily="18" charset="0"/>
              </a:rPr>
              <a:t>周围的</a:t>
            </a:r>
            <a:r>
              <a:rPr lang="en-US" altLang="zh-CN" b="1" smtClean="0">
                <a:latin typeface="Times New Roman" panose="02020603050405020304" pitchFamily="18" charset="0"/>
              </a:rPr>
              <a:t>N(σ)</a:t>
            </a:r>
            <a:r>
              <a:rPr lang="zh-CN" altLang="en-US" b="1" smtClean="0">
                <a:latin typeface="Times New Roman" panose="02020603050405020304" pitchFamily="18" charset="0"/>
              </a:rPr>
              <a:t>区域内，从任一个初始状态</a:t>
            </a:r>
            <a:r>
              <a:rPr lang="en-US" altLang="zh-CN" b="1" smtClean="0">
                <a:latin typeface="Times New Roman" panose="02020603050405020304" pitchFamily="18" charset="0"/>
              </a:rPr>
              <a:t>N(t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a:t>
            </a:r>
            <a:r>
              <a:rPr lang="zh-CN" altLang="en-US" b="1" smtClean="0">
                <a:latin typeface="Times New Roman" panose="02020603050405020304" pitchFamily="18" charset="0"/>
              </a:rPr>
              <a:t>出发的每个运动，当</a:t>
            </a:r>
            <a:r>
              <a:rPr lang="en-US" altLang="zh-CN" b="1" smtClean="0">
                <a:latin typeface="Times New Roman" panose="02020603050405020304" pitchFamily="18" charset="0"/>
              </a:rPr>
              <a:t>t→∞</a:t>
            </a:r>
            <a:r>
              <a:rPr lang="zh-CN" altLang="en-US" b="1" smtClean="0">
                <a:latin typeface="Times New Roman" panose="02020603050405020304" pitchFamily="18" charset="0"/>
              </a:rPr>
              <a:t>时都收敛于</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e</a:t>
            </a:r>
            <a:r>
              <a:rPr lang="zh-CN" altLang="en-US" b="1" smtClean="0">
                <a:latin typeface="Times New Roman" panose="02020603050405020304" pitchFamily="18" charset="0"/>
              </a:rPr>
              <a:t>，则称</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e</a:t>
            </a:r>
            <a:r>
              <a:rPr lang="zh-CN" altLang="en-US" b="1" smtClean="0">
                <a:latin typeface="Times New Roman" panose="02020603050405020304" pitchFamily="18" charset="0"/>
              </a:rPr>
              <a:t>为渐近稳定点。 </a:t>
            </a:r>
          </a:p>
          <a:p>
            <a:pPr eaLnBrk="1" hangingPunct="1">
              <a:lnSpc>
                <a:spcPct val="130000"/>
              </a:lnSpc>
              <a:buFont typeface="Wingdings" panose="05000000000000000000" pitchFamily="2" charset="2"/>
              <a:buNone/>
            </a:pPr>
            <a:r>
              <a:rPr lang="en-US" altLang="zh-CN" b="1" smtClean="0">
                <a:latin typeface="Times New Roman" panose="02020603050405020304" pitchFamily="18" charset="0"/>
              </a:rPr>
              <a:t>2) </a:t>
            </a:r>
            <a:r>
              <a:rPr lang="zh-CN" altLang="en-US" b="1" smtClean="0">
                <a:solidFill>
                  <a:srgbClr val="FF0000"/>
                </a:solidFill>
                <a:latin typeface="Times New Roman" panose="02020603050405020304" pitchFamily="18" charset="0"/>
              </a:rPr>
              <a:t>不稳定平衡点</a:t>
            </a:r>
            <a:r>
              <a:rPr lang="en-US" altLang="zh-CN" b="1" smtClean="0">
                <a:solidFill>
                  <a:srgbClr val="FF0000"/>
                </a:solidFill>
                <a:latin typeface="Times New Roman" panose="02020603050405020304" pitchFamily="18" charset="0"/>
              </a:rPr>
              <a:t>N</a:t>
            </a:r>
            <a:r>
              <a:rPr lang="en-US" altLang="zh-CN" b="1" baseline="-30000" smtClean="0">
                <a:solidFill>
                  <a:srgbClr val="FF0000"/>
                </a:solidFill>
                <a:latin typeface="Times New Roman" panose="02020603050405020304" pitchFamily="18" charset="0"/>
              </a:rPr>
              <a:t>en</a:t>
            </a:r>
            <a:r>
              <a:rPr lang="zh-CN" altLang="en-US" b="1" smtClean="0">
                <a:latin typeface="Times New Roman" panose="02020603050405020304" pitchFamily="18" charset="0"/>
              </a:rPr>
              <a:t>：在某些特定的轨迹演化过程中，网络能够到达稳定点</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en</a:t>
            </a:r>
            <a:r>
              <a:rPr lang="zh-CN" altLang="en-US" b="1" smtClean="0">
                <a:latin typeface="Times New Roman" panose="02020603050405020304" pitchFamily="18" charset="0"/>
              </a:rPr>
              <a:t>，但对于其它方向上的任意一个小的区域</a:t>
            </a:r>
            <a:r>
              <a:rPr lang="en-US" altLang="zh-CN" b="1" smtClean="0">
                <a:latin typeface="Times New Roman" panose="02020603050405020304" pitchFamily="18" charset="0"/>
              </a:rPr>
              <a:t>N(σ)</a:t>
            </a:r>
            <a:r>
              <a:rPr lang="zh-CN" altLang="en-US" b="1" smtClean="0">
                <a:latin typeface="Times New Roman" panose="02020603050405020304" pitchFamily="18" charset="0"/>
              </a:rPr>
              <a:t>，不管</a:t>
            </a:r>
            <a:r>
              <a:rPr lang="en-US" altLang="zh-CN" b="1" smtClean="0">
                <a:latin typeface="Times New Roman" panose="02020603050405020304" pitchFamily="18" charset="0"/>
              </a:rPr>
              <a:t>N(σ)</a:t>
            </a:r>
            <a:r>
              <a:rPr lang="zh-CN" altLang="en-US" b="1" smtClean="0">
                <a:latin typeface="Times New Roman" panose="02020603050405020304" pitchFamily="18" charset="0"/>
              </a:rPr>
              <a:t>取多么小，其轨迹在时间</a:t>
            </a:r>
            <a:r>
              <a:rPr lang="en-US" altLang="zh-CN" b="1" smtClean="0">
                <a:latin typeface="Times New Roman" panose="02020603050405020304" pitchFamily="18" charset="0"/>
              </a:rPr>
              <a:t>t</a:t>
            </a:r>
            <a:r>
              <a:rPr lang="zh-CN" altLang="en-US" b="1" smtClean="0">
                <a:latin typeface="Times New Roman" panose="02020603050405020304" pitchFamily="18" charset="0"/>
              </a:rPr>
              <a:t>以后总是偏离</a:t>
            </a:r>
            <a:r>
              <a:rPr lang="en-US" altLang="zh-CN" b="1" smtClean="0">
                <a:latin typeface="Times New Roman" panose="02020603050405020304" pitchFamily="18" charset="0"/>
              </a:rPr>
              <a:t>N</a:t>
            </a:r>
            <a:r>
              <a:rPr lang="en-US" altLang="zh-CN" b="1" baseline="-30000" smtClean="0">
                <a:latin typeface="Times New Roman" panose="02020603050405020304" pitchFamily="18" charset="0"/>
              </a:rPr>
              <a:t>en</a:t>
            </a:r>
            <a:r>
              <a:rPr lang="zh-CN" altLang="en-US" b="1" smtClean="0">
                <a:latin typeface="Times New Roman" panose="02020603050405020304" pitchFamily="18" charset="0"/>
              </a:rPr>
              <a:t>；</a:t>
            </a:r>
            <a:r>
              <a:rPr lang="zh-CN" altLang="en-US" sz="2400" b="1" smtClean="0"/>
              <a:t> </a:t>
            </a:r>
          </a:p>
        </p:txBody>
      </p:sp>
      <p:sp>
        <p:nvSpPr>
          <p:cNvPr id="41987" name="Rectangle 3"/>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2.3  </a:t>
            </a:r>
            <a:r>
              <a:rPr lang="zh-CN" altLang="en-US" smtClean="0"/>
              <a:t>稳定点</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idx="1"/>
          </p:nvPr>
        </p:nvSpPr>
        <p:spPr/>
        <p:txBody>
          <a:bodyPr/>
          <a:lstStyle/>
          <a:p>
            <a:pPr eaLnBrk="1" hangingPunct="1">
              <a:lnSpc>
                <a:spcPct val="180000"/>
              </a:lnSpc>
              <a:buFont typeface="Wingdings" panose="05000000000000000000" pitchFamily="2" charset="2"/>
              <a:buNone/>
            </a:pPr>
            <a:r>
              <a:rPr lang="en-US" altLang="zh-CN" b="1" smtClean="0">
                <a:latin typeface="Times New Roman" panose="02020603050405020304" pitchFamily="18" charset="0"/>
              </a:rPr>
              <a:t>3) </a:t>
            </a:r>
            <a:r>
              <a:rPr lang="zh-CN" altLang="en-US" b="1" smtClean="0">
                <a:solidFill>
                  <a:srgbClr val="FF0000"/>
                </a:solidFill>
                <a:latin typeface="Times New Roman" panose="02020603050405020304" pitchFamily="18" charset="0"/>
              </a:rPr>
              <a:t>网络的解</a:t>
            </a:r>
            <a:r>
              <a:rPr lang="zh-CN" altLang="en-US" b="1" smtClean="0">
                <a:latin typeface="Times New Roman" panose="02020603050405020304" pitchFamily="18" charset="0"/>
              </a:rPr>
              <a:t>：如果网络最后稳定到设计人员期望的稳定点，且该稳定点又是渐近稳定点，那么这个点称为网络的解； </a:t>
            </a:r>
          </a:p>
          <a:p>
            <a:pPr eaLnBrk="1" hangingPunct="1">
              <a:lnSpc>
                <a:spcPct val="180000"/>
              </a:lnSpc>
              <a:buFont typeface="Wingdings" panose="05000000000000000000" pitchFamily="2" charset="2"/>
              <a:buNone/>
            </a:pPr>
            <a:r>
              <a:rPr lang="en-US" altLang="zh-CN" b="1" smtClean="0">
                <a:latin typeface="Times New Roman" panose="02020603050405020304" pitchFamily="18" charset="0"/>
              </a:rPr>
              <a:t>4) </a:t>
            </a:r>
            <a:r>
              <a:rPr lang="zh-CN" altLang="en-US" b="1" smtClean="0">
                <a:solidFill>
                  <a:srgbClr val="FF0000"/>
                </a:solidFill>
                <a:latin typeface="Times New Roman" panose="02020603050405020304" pitchFamily="18" charset="0"/>
              </a:rPr>
              <a:t>网络的伪稳定点</a:t>
            </a:r>
            <a:r>
              <a:rPr lang="zh-CN" altLang="en-US" b="1" smtClean="0">
                <a:latin typeface="Times New Roman" panose="02020603050405020304" pitchFamily="18" charset="0"/>
              </a:rPr>
              <a:t>：网络最终稳定到一个渐近稳定点上，但这个稳定点不是网络设计所要求的解，这个稳定点为伪稳定点。</a:t>
            </a:r>
            <a:r>
              <a:rPr lang="zh-CN" altLang="en-US" b="1" smtClean="0"/>
              <a:t> </a:t>
            </a:r>
          </a:p>
        </p:txBody>
      </p:sp>
      <p:sp>
        <p:nvSpPr>
          <p:cNvPr id="43011" name="Rectangle 3"/>
          <p:cNvSpPr>
            <a:spLocks noGrp="1" noChangeArrowheads="1"/>
          </p:cNvSpPr>
          <p:nvPr>
            <p:ph type="title"/>
          </p:nvPr>
        </p:nvSpPr>
        <p:spPr/>
        <p:txBody>
          <a:bodyPr anchor="ctr"/>
          <a:lstStyle/>
          <a:p>
            <a:pPr eaLnBrk="1" hangingPunct="1"/>
            <a:r>
              <a:rPr lang="en-US" altLang="zh-CN" smtClean="0">
                <a:latin typeface="Times New Roman" panose="02020603050405020304" pitchFamily="18" charset="0"/>
              </a:rPr>
              <a:t>2.3  </a:t>
            </a:r>
            <a:r>
              <a:rPr lang="zh-CN" altLang="en-US" smtClean="0"/>
              <a:t>稳定点</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nchor="ctr"/>
          <a:lstStyle/>
          <a:p>
            <a:pPr eaLnBrk="1" hangingPunct="1"/>
            <a:r>
              <a:rPr lang="en-US" altLang="zh-CN" smtClean="0"/>
              <a:t>2.4  </a:t>
            </a:r>
            <a:r>
              <a:rPr lang="zh-CN" altLang="en-US" smtClean="0">
                <a:latin typeface="宋体" panose="02010600030101010101" pitchFamily="2" charset="-122"/>
              </a:rPr>
              <a:t>状态轨迹</a:t>
            </a:r>
            <a:endParaRPr lang="zh-CN" altLang="en-US" smtClean="0"/>
          </a:p>
        </p:txBody>
      </p:sp>
      <p:sp>
        <p:nvSpPr>
          <p:cNvPr id="44035" name="Rectangle 5"/>
          <p:cNvSpPr>
            <a:spLocks noGrp="1" noChangeArrowheads="1"/>
          </p:cNvSpPr>
          <p:nvPr>
            <p:ph idx="1"/>
          </p:nvPr>
        </p:nvSpPr>
        <p:spPr/>
        <p:txBody>
          <a:bodyPr/>
          <a:lstStyle/>
          <a:p>
            <a:pPr eaLnBrk="1" hangingPunct="1">
              <a:lnSpc>
                <a:spcPct val="140000"/>
              </a:lnSpc>
            </a:pPr>
            <a:r>
              <a:rPr lang="en-US" altLang="zh-CN" b="1" smtClean="0">
                <a:latin typeface="宋体" panose="02010600030101010101" pitchFamily="2" charset="-122"/>
              </a:rPr>
              <a:t>1</a:t>
            </a:r>
            <a:r>
              <a:rPr lang="zh-CN" altLang="en-US" b="1" smtClean="0">
                <a:latin typeface="宋体" panose="02010600030101010101" pitchFamily="2" charset="-122"/>
              </a:rPr>
              <a:t>）状态轨迹为极限环</a:t>
            </a:r>
          </a:p>
          <a:p>
            <a:pPr lvl="1" eaLnBrk="1" hangingPunct="1">
              <a:lnSpc>
                <a:spcPct val="140000"/>
              </a:lnSpc>
            </a:pPr>
            <a:r>
              <a:rPr lang="zh-CN" altLang="en-US" sz="2800" b="1" smtClean="0">
                <a:latin typeface="Times New Roman" panose="02020603050405020304" pitchFamily="18" charset="0"/>
              </a:rPr>
              <a:t>如果在某些参数的情况下，状态</a:t>
            </a:r>
            <a:r>
              <a:rPr lang="en-US" altLang="zh-CN" sz="2800" b="1" smtClean="0">
                <a:latin typeface="Times New Roman" panose="02020603050405020304" pitchFamily="18" charset="0"/>
              </a:rPr>
              <a:t>N(t)</a:t>
            </a:r>
            <a:r>
              <a:rPr lang="zh-CN" altLang="en-US" sz="2800" b="1" smtClean="0">
                <a:latin typeface="Times New Roman" panose="02020603050405020304" pitchFamily="18" charset="0"/>
              </a:rPr>
              <a:t>的轨迹是一个圆，或一个环，状态</a:t>
            </a:r>
            <a:r>
              <a:rPr lang="en-US" altLang="zh-CN" sz="2800" b="1" smtClean="0">
                <a:latin typeface="Times New Roman" panose="02020603050405020304" pitchFamily="18" charset="0"/>
              </a:rPr>
              <a:t>N(t)</a:t>
            </a:r>
            <a:r>
              <a:rPr lang="zh-CN" altLang="en-US" sz="2800" b="1" smtClean="0">
                <a:latin typeface="Times New Roman" panose="02020603050405020304" pitchFamily="18" charset="0"/>
              </a:rPr>
              <a:t>沿着环重复旋转，永不停止，此时的输出</a:t>
            </a:r>
            <a:r>
              <a:rPr lang="en-US" altLang="zh-CN" sz="2800" b="1" smtClean="0">
                <a:latin typeface="Times New Roman" panose="02020603050405020304" pitchFamily="18" charset="0"/>
              </a:rPr>
              <a:t>A(t)</a:t>
            </a:r>
            <a:r>
              <a:rPr lang="zh-CN" altLang="en-US" sz="2800" b="1" smtClean="0">
                <a:latin typeface="Times New Roman" panose="02020603050405020304" pitchFamily="18" charset="0"/>
              </a:rPr>
              <a:t>也出现周期变化，即出现振荡，如前图中</a:t>
            </a:r>
            <a:r>
              <a:rPr lang="en-US" altLang="zh-CN" sz="2800" b="1" smtClean="0">
                <a:latin typeface="Times New Roman" panose="02020603050405020304" pitchFamily="18" charset="0"/>
              </a:rPr>
              <a:t>C</a:t>
            </a:r>
            <a:r>
              <a:rPr lang="zh-CN" altLang="en-US" sz="2800" b="1" smtClean="0">
                <a:latin typeface="Times New Roman" panose="02020603050405020304" pitchFamily="18" charset="0"/>
              </a:rPr>
              <a:t>的轨迹即是极限环出现的情形</a:t>
            </a:r>
          </a:p>
          <a:p>
            <a:pPr lvl="1" eaLnBrk="1" hangingPunct="1">
              <a:lnSpc>
                <a:spcPct val="140000"/>
              </a:lnSpc>
            </a:pPr>
            <a:r>
              <a:rPr lang="zh-CN" altLang="en-US" sz="2800" b="1" smtClean="0">
                <a:latin typeface="Times New Roman" panose="02020603050405020304" pitchFamily="18" charset="0"/>
              </a:rPr>
              <a:t>对于</a:t>
            </a:r>
            <a:r>
              <a:rPr lang="en-US" altLang="zh-CN" sz="2800" b="1" smtClean="0">
                <a:latin typeface="Times New Roman" panose="02020603050405020304" pitchFamily="18" charset="0"/>
              </a:rPr>
              <a:t>DHNN</a:t>
            </a:r>
            <a:r>
              <a:rPr lang="zh-CN" altLang="en-US" sz="2800" b="1" smtClean="0">
                <a:latin typeface="Times New Roman" panose="02020603050405020304" pitchFamily="18" charset="0"/>
              </a:rPr>
              <a:t>，轨迹变化可能在两种状态下来回跳动，其极限环为</a:t>
            </a:r>
            <a:r>
              <a:rPr lang="en-US" altLang="zh-CN" sz="2800" b="1" smtClean="0">
                <a:latin typeface="Times New Roman" panose="02020603050405020304" pitchFamily="18" charset="0"/>
              </a:rPr>
              <a:t>2</a:t>
            </a:r>
            <a:r>
              <a:rPr lang="zh-CN" altLang="en-US" sz="2800" b="1" smtClean="0">
                <a:latin typeface="Times New Roman" panose="02020603050405020304" pitchFamily="18" charset="0"/>
              </a:rPr>
              <a:t>。如果在</a:t>
            </a:r>
            <a:r>
              <a:rPr lang="en-US" altLang="zh-CN" sz="2800" b="1" smtClean="0">
                <a:latin typeface="Times New Roman" panose="02020603050405020304" pitchFamily="18" charset="0"/>
              </a:rPr>
              <a:t>r</a:t>
            </a:r>
            <a:r>
              <a:rPr lang="zh-CN" altLang="en-US" sz="2800" b="1" smtClean="0">
                <a:latin typeface="Times New Roman" panose="02020603050405020304" pitchFamily="18" charset="0"/>
              </a:rPr>
              <a:t>种状态下循环变化，称其极限环为</a:t>
            </a:r>
            <a:r>
              <a:rPr lang="en-US" altLang="zh-CN" sz="2800" b="1" smtClean="0">
                <a:latin typeface="Times New Roman" panose="02020603050405020304" pitchFamily="18" charset="0"/>
              </a:rPr>
              <a:t>r</a:t>
            </a:r>
            <a:r>
              <a:rPr lang="zh-CN" altLang="en-US" sz="2800" b="1" smtClean="0">
                <a:latin typeface="Times New Roman" panose="02020603050405020304" pitchFamily="18" charset="0"/>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idx="1"/>
          </p:nvPr>
        </p:nvSpPr>
        <p:spPr/>
        <p:txBody>
          <a:bodyPr/>
          <a:lstStyle/>
          <a:p>
            <a:pPr eaLnBrk="1" hangingPunct="1">
              <a:lnSpc>
                <a:spcPct val="170000"/>
              </a:lnSpc>
            </a:pPr>
            <a:r>
              <a:rPr lang="en-US" altLang="zh-CN" b="1" smtClean="0">
                <a:latin typeface="Times New Roman" panose="02020603050405020304" pitchFamily="18" charset="0"/>
              </a:rPr>
              <a:t>2</a:t>
            </a:r>
            <a:r>
              <a:rPr lang="zh-CN" altLang="en-US" b="1" smtClean="0">
                <a:latin typeface="Times New Roman" panose="02020603050405020304" pitchFamily="18" charset="0"/>
              </a:rPr>
              <a:t>）混沌现象</a:t>
            </a:r>
          </a:p>
          <a:p>
            <a:pPr lvl="1" eaLnBrk="1" hangingPunct="1">
              <a:lnSpc>
                <a:spcPct val="170000"/>
              </a:lnSpc>
            </a:pPr>
            <a:r>
              <a:rPr lang="zh-CN" altLang="en-US" sz="2800" b="1" smtClean="0">
                <a:latin typeface="Times New Roman" panose="02020603050405020304" pitchFamily="18" charset="0"/>
              </a:rPr>
              <a:t>如果状态</a:t>
            </a:r>
            <a:r>
              <a:rPr lang="en-US" altLang="zh-CN" sz="2800" b="1" smtClean="0">
                <a:latin typeface="Times New Roman" panose="02020603050405020304" pitchFamily="18" charset="0"/>
              </a:rPr>
              <a:t>N(t)</a:t>
            </a:r>
            <a:r>
              <a:rPr lang="zh-CN" altLang="en-US" sz="2800" b="1" smtClean="0">
                <a:latin typeface="Times New Roman" panose="02020603050405020304" pitchFamily="18" charset="0"/>
              </a:rPr>
              <a:t>的轨迹在某个确定的范围内运动，但既不重复，又不能停下来，状态变化为无穷多个，而轨迹也不能发散到无穷远，这种现象称为混沌</a:t>
            </a:r>
          </a:p>
          <a:p>
            <a:pPr lvl="1" eaLnBrk="1" hangingPunct="1">
              <a:lnSpc>
                <a:spcPct val="170000"/>
              </a:lnSpc>
            </a:pPr>
            <a:r>
              <a:rPr lang="zh-CN" altLang="en-US" sz="2800" b="1" smtClean="0">
                <a:latin typeface="Times New Roman" panose="02020603050405020304" pitchFamily="18" charset="0"/>
              </a:rPr>
              <a:t>在出现混沌的情况下，系统输出变化为无穷多个，并且随时间推移不能趋向稳定，但又不发散。</a:t>
            </a:r>
            <a:r>
              <a:rPr lang="zh-CN" altLang="en-US" b="1" smtClean="0">
                <a:latin typeface="宋体" panose="02010600030101010101" pitchFamily="2" charset="-122"/>
              </a:rPr>
              <a:t> </a:t>
            </a:r>
          </a:p>
        </p:txBody>
      </p:sp>
      <p:sp>
        <p:nvSpPr>
          <p:cNvPr id="45059" name="Rectangle 4"/>
          <p:cNvSpPr>
            <a:spLocks noGrp="1" noChangeArrowheads="1"/>
          </p:cNvSpPr>
          <p:nvPr>
            <p:ph type="title"/>
          </p:nvPr>
        </p:nvSpPr>
        <p:spPr/>
        <p:txBody>
          <a:bodyPr anchor="ctr"/>
          <a:lstStyle/>
          <a:p>
            <a:pPr eaLnBrk="1" hangingPunct="1"/>
            <a:r>
              <a:rPr lang="en-US" altLang="zh-CN" smtClean="0"/>
              <a:t>2.4  </a:t>
            </a:r>
            <a:r>
              <a:rPr lang="zh-CN" altLang="en-US" smtClean="0">
                <a:latin typeface="宋体" panose="02010600030101010101" pitchFamily="2" charset="-122"/>
              </a:rPr>
              <a:t>状态轨迹</a:t>
            </a:r>
            <a:endParaRPr lang="zh-CN" altLang="en-US" smtClean="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多层网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954088"/>
            <a:ext cx="58801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nchor="ctr"/>
          <a:lstStyle/>
          <a:p>
            <a:pPr eaLnBrk="1" hangingPunct="1"/>
            <a:r>
              <a:rPr lang="en-US" altLang="zh-CN" smtClean="0"/>
              <a:t>1. </a:t>
            </a:r>
            <a:r>
              <a:rPr lang="zh-CN" altLang="en-US" smtClean="0"/>
              <a:t>多层网络和</a:t>
            </a:r>
            <a:r>
              <a:rPr lang="en-US" altLang="zh-CN" smtClean="0"/>
              <a:t>BP</a:t>
            </a:r>
            <a:r>
              <a:rPr lang="zh-CN" altLang="en-US" smtClean="0"/>
              <a:t>学习算法</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p:txBody>
          <a:bodyPr/>
          <a:lstStyle/>
          <a:p>
            <a:pPr eaLnBrk="1" hangingPunct="1">
              <a:lnSpc>
                <a:spcPct val="130000"/>
              </a:lnSpc>
            </a:pPr>
            <a:r>
              <a:rPr lang="en-US" altLang="zh-CN" b="1" smtClean="0">
                <a:latin typeface="Times New Roman" panose="02020603050405020304" pitchFamily="18" charset="0"/>
              </a:rPr>
              <a:t>3)  </a:t>
            </a:r>
            <a:r>
              <a:rPr lang="zh-CN" altLang="en-US" b="1" smtClean="0">
                <a:latin typeface="Times New Roman" panose="02020603050405020304" pitchFamily="18" charset="0"/>
              </a:rPr>
              <a:t>状态轨迹发散</a:t>
            </a:r>
          </a:p>
          <a:p>
            <a:pPr lvl="1" eaLnBrk="1" hangingPunct="1">
              <a:lnSpc>
                <a:spcPct val="130000"/>
              </a:lnSpc>
            </a:pPr>
            <a:r>
              <a:rPr lang="zh-CN" altLang="en-US" sz="2800" b="1" smtClean="0">
                <a:latin typeface="Times New Roman" panose="02020603050405020304" pitchFamily="18" charset="0"/>
              </a:rPr>
              <a:t>如果状态</a:t>
            </a:r>
            <a:r>
              <a:rPr lang="en-US" altLang="zh-CN" sz="2800" b="1" smtClean="0">
                <a:latin typeface="Times New Roman" panose="02020603050405020304" pitchFamily="18" charset="0"/>
              </a:rPr>
              <a:t>N(t)</a:t>
            </a:r>
            <a:r>
              <a:rPr lang="zh-CN" altLang="en-US" sz="2800" b="1" smtClean="0">
                <a:latin typeface="Times New Roman" panose="02020603050405020304" pitchFamily="18" charset="0"/>
              </a:rPr>
              <a:t>的轨迹随时间一直延伸到无穷远，此时状态发散，系统的输出也发散。</a:t>
            </a:r>
          </a:p>
          <a:p>
            <a:pPr lvl="1" eaLnBrk="1" hangingPunct="1">
              <a:lnSpc>
                <a:spcPct val="130000"/>
              </a:lnSpc>
            </a:pPr>
            <a:r>
              <a:rPr lang="zh-CN" altLang="en-US" sz="2800" b="1" smtClean="0">
                <a:latin typeface="Times New Roman" panose="02020603050405020304" pitchFamily="18" charset="0"/>
              </a:rPr>
              <a:t>在人工神经网络中，由于激活函数是一个有界函数，虽然状态</a:t>
            </a:r>
            <a:r>
              <a:rPr lang="en-US" altLang="zh-CN" sz="2800" b="1" smtClean="0">
                <a:latin typeface="Times New Roman" panose="02020603050405020304" pitchFamily="18" charset="0"/>
              </a:rPr>
              <a:t>N(t)</a:t>
            </a:r>
            <a:r>
              <a:rPr lang="zh-CN" altLang="en-US" sz="2800" b="1" smtClean="0">
                <a:latin typeface="Times New Roman" panose="02020603050405020304" pitchFamily="18" charset="0"/>
              </a:rPr>
              <a:t>是发散的，但其输出</a:t>
            </a:r>
            <a:r>
              <a:rPr lang="en-US" altLang="zh-CN" sz="2800" b="1" smtClean="0">
                <a:latin typeface="Times New Roman" panose="02020603050405020304" pitchFamily="18" charset="0"/>
              </a:rPr>
              <a:t>A(t)</a:t>
            </a:r>
            <a:r>
              <a:rPr lang="zh-CN" altLang="en-US" sz="2800" b="1" smtClean="0">
                <a:latin typeface="Times New Roman" panose="02020603050405020304" pitchFamily="18" charset="0"/>
              </a:rPr>
              <a:t>还是稳定的，而</a:t>
            </a:r>
            <a:r>
              <a:rPr lang="en-US" altLang="zh-CN" sz="2800" b="1" smtClean="0">
                <a:latin typeface="Times New Roman" panose="02020603050405020304" pitchFamily="18" charset="0"/>
              </a:rPr>
              <a:t>A</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t</a:t>
            </a:r>
            <a:r>
              <a:rPr lang="zh-CN" altLang="en-US" sz="2800" b="1" smtClean="0">
                <a:latin typeface="Times New Roman" panose="02020603050405020304" pitchFamily="18" charset="0"/>
              </a:rPr>
              <a:t>）的稳定反过来又限制了状态的发散。</a:t>
            </a:r>
          </a:p>
          <a:p>
            <a:pPr lvl="1" eaLnBrk="1" hangingPunct="1">
              <a:lnSpc>
                <a:spcPct val="130000"/>
              </a:lnSpc>
            </a:pPr>
            <a:r>
              <a:rPr lang="zh-CN" altLang="en-US" sz="2800" b="1" smtClean="0">
                <a:latin typeface="Times New Roman" panose="02020603050405020304" pitchFamily="18" charset="0"/>
              </a:rPr>
              <a:t>一般</a:t>
            </a:r>
            <a:r>
              <a:rPr lang="zh-CN" altLang="en-US" sz="2800" b="1" smtClean="0">
                <a:solidFill>
                  <a:srgbClr val="FF5050"/>
                </a:solidFill>
                <a:latin typeface="Times New Roman" panose="02020603050405020304" pitchFamily="18" charset="0"/>
              </a:rPr>
              <a:t>非线性人工神经网络中发散现象是不会发生的</a:t>
            </a:r>
            <a:r>
              <a:rPr lang="zh-CN" altLang="en-US" sz="2800" b="1" smtClean="0">
                <a:latin typeface="Times New Roman" panose="02020603050405020304" pitchFamily="18" charset="0"/>
              </a:rPr>
              <a:t>，除非神经元的输入输出激活函数是线性的</a:t>
            </a:r>
          </a:p>
        </p:txBody>
      </p:sp>
      <p:sp>
        <p:nvSpPr>
          <p:cNvPr id="46083" name="Rectangle 4"/>
          <p:cNvSpPr>
            <a:spLocks noGrp="1" noChangeArrowheads="1"/>
          </p:cNvSpPr>
          <p:nvPr>
            <p:ph type="title"/>
          </p:nvPr>
        </p:nvSpPr>
        <p:spPr/>
        <p:txBody>
          <a:bodyPr anchor="ctr"/>
          <a:lstStyle/>
          <a:p>
            <a:pPr eaLnBrk="1" hangingPunct="1"/>
            <a:r>
              <a:rPr lang="en-US" altLang="zh-CN" smtClean="0"/>
              <a:t>2.4  </a:t>
            </a:r>
            <a:r>
              <a:rPr lang="zh-CN" altLang="en-US" smtClean="0">
                <a:latin typeface="宋体" panose="02010600030101010101" pitchFamily="2" charset="-122"/>
              </a:rPr>
              <a:t>状态轨迹</a:t>
            </a:r>
            <a:endParaRPr lang="zh-CN" altLang="en-US" smtClean="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p:txBody>
          <a:bodyPr anchor="ctr"/>
          <a:lstStyle/>
          <a:p>
            <a:pPr eaLnBrk="1" hangingPunct="1"/>
            <a:r>
              <a:rPr lang="en-US" altLang="zh-CN" smtClean="0"/>
              <a:t>2.5 </a:t>
            </a:r>
            <a:r>
              <a:rPr lang="zh-CN" altLang="en-US" smtClean="0"/>
              <a:t>应用</a:t>
            </a:r>
          </a:p>
        </p:txBody>
      </p:sp>
      <p:sp>
        <p:nvSpPr>
          <p:cNvPr id="47107" name="Rectangle 4"/>
          <p:cNvSpPr>
            <a:spLocks noGrp="1" noChangeArrowheads="1"/>
          </p:cNvSpPr>
          <p:nvPr>
            <p:ph idx="1"/>
          </p:nvPr>
        </p:nvSpPr>
        <p:spPr/>
        <p:txBody>
          <a:bodyPr/>
          <a:lstStyle/>
          <a:p>
            <a:pPr eaLnBrk="1" hangingPunct="1">
              <a:lnSpc>
                <a:spcPct val="200000"/>
              </a:lnSpc>
            </a:pPr>
            <a:r>
              <a:rPr lang="zh-CN" altLang="en-US" b="1" smtClean="0">
                <a:latin typeface="Times New Roman" panose="02020603050405020304" pitchFamily="18" charset="0"/>
              </a:rPr>
              <a:t>目前的人工神经网络是利用状态轨迹的第一种情况，即稳定的专门轨迹来解决某些问题的。</a:t>
            </a:r>
          </a:p>
          <a:p>
            <a:pPr eaLnBrk="1" hangingPunct="1">
              <a:lnSpc>
                <a:spcPct val="200000"/>
              </a:lnSpc>
            </a:pPr>
            <a:endParaRPr lang="zh-CN" altLang="en-US" b="1" smtClean="0">
              <a:latin typeface="Times New Roman" panose="02020603050405020304" pitchFamily="18" charset="0"/>
            </a:endParaRPr>
          </a:p>
          <a:p>
            <a:pPr eaLnBrk="1" hangingPunct="1">
              <a:lnSpc>
                <a:spcPct val="200000"/>
              </a:lnSpc>
            </a:pPr>
            <a:r>
              <a:rPr lang="zh-CN" altLang="en-US" b="1" smtClean="0">
                <a:latin typeface="Times New Roman" panose="02020603050405020304" pitchFamily="18" charset="0"/>
              </a:rPr>
              <a:t>利用</a:t>
            </a:r>
            <a:r>
              <a:rPr lang="en-US" altLang="zh-CN" b="1" smtClean="0">
                <a:latin typeface="Times New Roman" panose="02020603050405020304" pitchFamily="18" charset="0"/>
              </a:rPr>
              <a:t>Hopfield</a:t>
            </a:r>
            <a:r>
              <a:rPr lang="zh-CN" altLang="en-US" b="1" smtClean="0">
                <a:latin typeface="Times New Roman" panose="02020603050405020304" pitchFamily="18" charset="0"/>
              </a:rPr>
              <a:t>神经网络的稳定点可以模拟人的记忆</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p:txBody>
          <a:bodyPr/>
          <a:lstStyle/>
          <a:p>
            <a:pPr eaLnBrk="1" hangingPunct="1">
              <a:lnSpc>
                <a:spcPct val="180000"/>
              </a:lnSpc>
            </a:pPr>
            <a:r>
              <a:rPr lang="zh-CN" altLang="en-US" b="1" smtClean="0">
                <a:latin typeface="Times New Roman" panose="02020603050405020304" pitchFamily="18" charset="0"/>
              </a:rPr>
              <a:t>如果把系统的稳定点视做一个记忆的话，那么从初始状态朝这个稳定点移动的过程就是寻找该记忆的过程。 </a:t>
            </a:r>
          </a:p>
          <a:p>
            <a:pPr eaLnBrk="1" hangingPunct="1">
              <a:lnSpc>
                <a:spcPct val="180000"/>
              </a:lnSpc>
            </a:pPr>
            <a:r>
              <a:rPr lang="zh-CN" altLang="en-US" b="1" smtClean="0">
                <a:latin typeface="Times New Roman" panose="02020603050405020304" pitchFamily="18" charset="0"/>
              </a:rPr>
              <a:t>状态的初始值可以认为是给定的有关该记忆的部分信息，状态</a:t>
            </a:r>
            <a:r>
              <a:rPr lang="en-US" altLang="zh-CN" b="1" smtClean="0">
                <a:latin typeface="Times New Roman" panose="02020603050405020304" pitchFamily="18" charset="0"/>
              </a:rPr>
              <a:t>N(t)</a:t>
            </a:r>
            <a:r>
              <a:rPr lang="zh-CN" altLang="en-US" b="1" smtClean="0">
                <a:latin typeface="Times New Roman" panose="02020603050405020304" pitchFamily="18" charset="0"/>
              </a:rPr>
              <a:t>移动的过程，是从部分信息去寻找全部信息，</a:t>
            </a:r>
            <a:r>
              <a:rPr lang="zh-CN" altLang="en-US" b="1" smtClean="0">
                <a:solidFill>
                  <a:srgbClr val="FF5050"/>
                </a:solidFill>
                <a:latin typeface="Times New Roman" panose="02020603050405020304" pitchFamily="18" charset="0"/>
              </a:rPr>
              <a:t>这就是联想记忆的过程</a:t>
            </a:r>
            <a:r>
              <a:rPr lang="zh-CN" altLang="en-US" b="1" smtClean="0">
                <a:latin typeface="Times New Roman" panose="02020603050405020304" pitchFamily="18" charset="0"/>
              </a:rPr>
              <a:t>。</a:t>
            </a:r>
            <a:r>
              <a:rPr lang="zh-CN" altLang="en-US" sz="4000" b="1" smtClean="0">
                <a:latin typeface="Times New Roman" panose="02020603050405020304" pitchFamily="18" charset="0"/>
              </a:rPr>
              <a:t> </a:t>
            </a:r>
            <a:endParaRPr lang="zh-CN" altLang="en-US" b="1" smtClean="0"/>
          </a:p>
        </p:txBody>
      </p:sp>
      <p:sp>
        <p:nvSpPr>
          <p:cNvPr id="48131" name="Rectangle 3"/>
          <p:cNvSpPr>
            <a:spLocks noGrp="1" noChangeArrowheads="1"/>
          </p:cNvSpPr>
          <p:nvPr>
            <p:ph type="title"/>
          </p:nvPr>
        </p:nvSpPr>
        <p:spPr/>
        <p:txBody>
          <a:bodyPr anchor="ctr"/>
          <a:lstStyle/>
          <a:p>
            <a:pPr eaLnBrk="1" hangingPunct="1"/>
            <a:r>
              <a:rPr lang="en-US" altLang="zh-CN" smtClean="0"/>
              <a:t>2.5 </a:t>
            </a:r>
            <a:r>
              <a:rPr lang="zh-CN" altLang="en-US" smtClean="0"/>
              <a:t>应用</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idx="1"/>
          </p:nvPr>
        </p:nvSpPr>
        <p:spPr/>
        <p:txBody>
          <a:bodyPr/>
          <a:lstStyle/>
          <a:p>
            <a:pPr eaLnBrk="1" hangingPunct="1">
              <a:lnSpc>
                <a:spcPct val="150000"/>
              </a:lnSpc>
            </a:pPr>
            <a:r>
              <a:rPr lang="zh-CN" altLang="en-US" b="1" smtClean="0">
                <a:latin typeface="宋体" panose="02010600030101010101" pitchFamily="2" charset="-122"/>
              </a:rPr>
              <a:t>反馈网络的状态移动的过程实际上是</a:t>
            </a:r>
            <a:r>
              <a:rPr lang="zh-CN" altLang="en-US" b="1" smtClean="0">
                <a:solidFill>
                  <a:srgbClr val="FF5050"/>
                </a:solidFill>
                <a:latin typeface="宋体" panose="02010600030101010101" pitchFamily="2" charset="-122"/>
              </a:rPr>
              <a:t>一种计算联想记忆或优化的过程</a:t>
            </a:r>
            <a:r>
              <a:rPr lang="zh-CN" altLang="en-US" b="1" smtClean="0">
                <a:latin typeface="宋体" panose="02010600030101010101" pitchFamily="2" charset="-122"/>
              </a:rPr>
              <a:t>。它的解并不需要真的去计算，只需要去形成一类反馈神经网络，适当地讨论其权</a:t>
            </a:r>
            <a:r>
              <a:rPr lang="zh-CN" altLang="en-US" b="1" smtClean="0">
                <a:latin typeface="Times New Roman" panose="02020603050405020304" pitchFamily="18" charset="0"/>
              </a:rPr>
              <a:t>重值</a:t>
            </a:r>
            <a:r>
              <a:rPr lang="en-US" altLang="zh-CN" b="1" smtClean="0">
                <a:latin typeface="Times New Roman" panose="02020603050405020304" pitchFamily="18" charset="0"/>
              </a:rPr>
              <a:t>w</a:t>
            </a:r>
            <a:r>
              <a:rPr lang="en-US" altLang="zh-CN" b="1" baseline="-30000" smtClean="0">
                <a:latin typeface="Times New Roman" panose="02020603050405020304" pitchFamily="18" charset="0"/>
              </a:rPr>
              <a:t>ij</a:t>
            </a:r>
            <a:r>
              <a:rPr lang="zh-CN" altLang="en-US" b="1" smtClean="0">
                <a:latin typeface="Times New Roman" panose="02020603050405020304" pitchFamily="18" charset="0"/>
              </a:rPr>
              <a:t>，使其初始输入</a:t>
            </a:r>
            <a:r>
              <a:rPr lang="en-US" altLang="zh-CN" b="1" smtClean="0">
                <a:latin typeface="Times New Roman" panose="02020603050405020304" pitchFamily="18" charset="0"/>
              </a:rPr>
              <a:t>A(t</a:t>
            </a:r>
            <a:r>
              <a:rPr lang="en-US" altLang="zh-CN" b="1" baseline="-30000" smtClean="0">
                <a:latin typeface="Times New Roman" panose="02020603050405020304" pitchFamily="18" charset="0"/>
              </a:rPr>
              <a:t>0</a:t>
            </a:r>
            <a:r>
              <a:rPr lang="en-US" altLang="zh-CN" b="1" smtClean="0">
                <a:latin typeface="Times New Roman" panose="02020603050405020304" pitchFamily="18" charset="0"/>
              </a:rPr>
              <a:t>)</a:t>
            </a:r>
            <a:r>
              <a:rPr lang="zh-CN" altLang="en-US" b="1" smtClean="0">
                <a:latin typeface="宋体" panose="02010600030101010101" pitchFamily="2" charset="-122"/>
              </a:rPr>
              <a:t>向稳定吸引子状态的移动就可以达到这个目的。</a:t>
            </a:r>
            <a:r>
              <a:rPr lang="zh-CN" altLang="en-US" b="1" smtClean="0"/>
              <a:t> </a:t>
            </a:r>
          </a:p>
          <a:p>
            <a:pPr eaLnBrk="1" hangingPunct="1">
              <a:lnSpc>
                <a:spcPct val="150000"/>
              </a:lnSpc>
            </a:pPr>
            <a:r>
              <a:rPr lang="zh-CN" altLang="en-US" b="1" smtClean="0">
                <a:latin typeface="宋体" panose="02010600030101010101" pitchFamily="2" charset="-122"/>
              </a:rPr>
              <a:t>霍普菲尔德网络是利用稳定吸引子来对信息进行储存的，利用从初始状态到稳定吸引子的运行过程来实现对信息的联想存取的。</a:t>
            </a:r>
            <a:r>
              <a:rPr lang="zh-CN" altLang="en-US" sz="2400" b="1" smtClean="0"/>
              <a:t> </a:t>
            </a:r>
          </a:p>
        </p:txBody>
      </p:sp>
      <p:sp>
        <p:nvSpPr>
          <p:cNvPr id="49155" name="Rectangle 3"/>
          <p:cNvSpPr>
            <a:spLocks noGrp="1" noChangeArrowheads="1"/>
          </p:cNvSpPr>
          <p:nvPr>
            <p:ph type="title"/>
          </p:nvPr>
        </p:nvSpPr>
        <p:spPr/>
        <p:txBody>
          <a:bodyPr anchor="ctr"/>
          <a:lstStyle/>
          <a:p>
            <a:pPr eaLnBrk="1" hangingPunct="1"/>
            <a:r>
              <a:rPr lang="en-US" altLang="zh-CN" smtClean="0"/>
              <a:t>2.5 </a:t>
            </a:r>
            <a:r>
              <a:rPr lang="zh-CN" altLang="en-US" smtClean="0"/>
              <a:t>应用</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idx="1"/>
          </p:nvPr>
        </p:nvSpPr>
        <p:spPr/>
        <p:txBody>
          <a:bodyPr/>
          <a:lstStyle/>
          <a:p>
            <a:pPr eaLnBrk="1" hangingPunct="1">
              <a:lnSpc>
                <a:spcPct val="190000"/>
              </a:lnSpc>
            </a:pPr>
            <a:r>
              <a:rPr lang="zh-CN" altLang="en-US" b="1" smtClean="0">
                <a:latin typeface="Times New Roman" panose="02020603050405020304" pitchFamily="18" charset="0"/>
              </a:rPr>
              <a:t>通过对神经元之间的权和阈值的设计，要求单层的反馈网络达到下列目标：</a:t>
            </a:r>
          </a:p>
          <a:p>
            <a:pPr lvl="1" eaLnBrk="1" hangingPunct="1">
              <a:lnSpc>
                <a:spcPct val="190000"/>
              </a:lnSpc>
            </a:pPr>
            <a:r>
              <a:rPr lang="en-US" altLang="zh-CN" sz="2800" b="1" smtClean="0">
                <a:latin typeface="Times New Roman" panose="02020603050405020304" pitchFamily="18" charset="0"/>
              </a:rPr>
              <a:t>(1) </a:t>
            </a:r>
            <a:r>
              <a:rPr lang="zh-CN" altLang="en-US" sz="2800" b="1" smtClean="0">
                <a:latin typeface="Times New Roman" panose="02020603050405020304" pitchFamily="18" charset="0"/>
              </a:rPr>
              <a:t>网络系统能够达到稳定收敛</a:t>
            </a:r>
          </a:p>
          <a:p>
            <a:pPr lvl="1" eaLnBrk="1" hangingPunct="1">
              <a:lnSpc>
                <a:spcPct val="190000"/>
              </a:lnSpc>
            </a:pPr>
            <a:r>
              <a:rPr lang="en-US" altLang="zh-CN" sz="2800" b="1" smtClean="0">
                <a:latin typeface="Times New Roman" panose="02020603050405020304" pitchFamily="18" charset="0"/>
              </a:rPr>
              <a:t>(2) </a:t>
            </a:r>
            <a:r>
              <a:rPr lang="zh-CN" altLang="en-US" sz="2800" b="1" smtClean="0">
                <a:latin typeface="Times New Roman" panose="02020603050405020304" pitchFamily="18" charset="0"/>
              </a:rPr>
              <a:t>网络的稳定点 </a:t>
            </a:r>
          </a:p>
          <a:p>
            <a:pPr lvl="1" eaLnBrk="1" hangingPunct="1">
              <a:lnSpc>
                <a:spcPct val="190000"/>
              </a:lnSpc>
            </a:pPr>
            <a:r>
              <a:rPr lang="en-US" altLang="zh-CN" sz="2800" b="1" smtClean="0">
                <a:latin typeface="Times New Roman" panose="02020603050405020304" pitchFamily="18" charset="0"/>
              </a:rPr>
              <a:t>(3) </a:t>
            </a:r>
            <a:r>
              <a:rPr lang="zh-CN" altLang="en-US" sz="2800" b="1" smtClean="0">
                <a:latin typeface="Times New Roman" panose="02020603050405020304" pitchFamily="18" charset="0"/>
              </a:rPr>
              <a:t>吸引域的设计 </a:t>
            </a:r>
          </a:p>
          <a:p>
            <a:pPr eaLnBrk="1" hangingPunct="1">
              <a:buFont typeface="Wingdings" panose="05000000000000000000" pitchFamily="2" charset="2"/>
              <a:buNone/>
            </a:pPr>
            <a:endParaRPr lang="en-US" altLang="zh-CN" b="1" smtClean="0">
              <a:latin typeface="Times New Roman" panose="02020603050405020304" pitchFamily="18" charset="0"/>
            </a:endParaRPr>
          </a:p>
        </p:txBody>
      </p:sp>
      <p:sp>
        <p:nvSpPr>
          <p:cNvPr id="50179" name="Rectangle 3"/>
          <p:cNvSpPr>
            <a:spLocks noGrp="1" noChangeArrowheads="1"/>
          </p:cNvSpPr>
          <p:nvPr>
            <p:ph type="title"/>
          </p:nvPr>
        </p:nvSpPr>
        <p:spPr/>
        <p:txBody>
          <a:bodyPr anchor="ctr"/>
          <a:lstStyle/>
          <a:p>
            <a:pPr eaLnBrk="1" hangingPunct="1"/>
            <a:r>
              <a:rPr lang="en-US" altLang="zh-CN" smtClean="0"/>
              <a:t>2.5 </a:t>
            </a:r>
            <a:r>
              <a:rPr lang="zh-CN" altLang="en-US" smtClean="0"/>
              <a:t>应用</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EB48F5A-3E03-40F1-827A-D1CE061805E4}" type="slidenum">
              <a:rPr lang="ja-JP" altLang="en-US" sz="1800">
                <a:solidFill>
                  <a:srgbClr val="A50021"/>
                </a:solidFill>
                <a:ea typeface="MS PGothic" panose="020B0600070205080204" pitchFamily="34" charset="-128"/>
              </a:rPr>
              <a:pPr>
                <a:lnSpc>
                  <a:spcPct val="100000"/>
                </a:lnSpc>
                <a:spcBef>
                  <a:spcPct val="0"/>
                </a:spcBef>
                <a:buClrTx/>
                <a:buFontTx/>
                <a:buNone/>
              </a:pPr>
              <a:t>45</a:t>
            </a:fld>
            <a:endParaRPr lang="en-US" altLang="ja-JP" sz="1800">
              <a:solidFill>
                <a:srgbClr val="A50021"/>
              </a:solidFill>
              <a:ea typeface="MS PGothic" panose="020B0600070205080204" pitchFamily="34" charset="-128"/>
            </a:endParaRPr>
          </a:p>
        </p:txBody>
      </p:sp>
      <p:sp>
        <p:nvSpPr>
          <p:cNvPr id="51203"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7C13A8C7-567E-4ADE-A840-5672C4CA5864}"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45</a:t>
            </a:fld>
            <a:endParaRPr lang="en-US" altLang="ja-JP" sz="1800">
              <a:solidFill>
                <a:srgbClr val="A50021"/>
              </a:solidFill>
              <a:ea typeface="MS PGothic" panose="020B0600070205080204" pitchFamily="34" charset="-128"/>
            </a:endParaRPr>
          </a:p>
        </p:txBody>
      </p:sp>
      <p:sp>
        <p:nvSpPr>
          <p:cNvPr id="51204"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3 </a:t>
            </a:r>
            <a:r>
              <a:rPr lang="zh-CN" altLang="zh-CN" sz="3600">
                <a:solidFill>
                  <a:schemeClr val="bg1"/>
                </a:solidFill>
                <a:latin typeface="Times New Roman" panose="02020603050405020304" pitchFamily="18" charset="0"/>
                <a:ea typeface="黑体" panose="02010609060101010101" pitchFamily="49" charset="-122"/>
              </a:rPr>
              <a:t>卷积</a:t>
            </a:r>
            <a:r>
              <a:rPr lang="zh-CN" altLang="en-US" sz="3600">
                <a:solidFill>
                  <a:schemeClr val="bg1"/>
                </a:solidFill>
                <a:latin typeface="Times New Roman" panose="02020603050405020304" pitchFamily="18" charset="0"/>
                <a:ea typeface="黑体" panose="02010609060101010101" pitchFamily="49" charset="-122"/>
              </a:rPr>
              <a:t>神经网络与深度学习</a:t>
            </a:r>
          </a:p>
        </p:txBody>
      </p:sp>
      <p:sp>
        <p:nvSpPr>
          <p:cNvPr id="51205" name="TextBox 1"/>
          <p:cNvSpPr txBox="1">
            <a:spLocks noChangeArrowheads="1"/>
          </p:cNvSpPr>
          <p:nvPr/>
        </p:nvSpPr>
        <p:spPr bwMode="auto">
          <a:xfrm>
            <a:off x="-12700" y="1066800"/>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卷积神经网络（</a:t>
            </a:r>
            <a:r>
              <a:rPr lang="en-US" altLang="zh-CN" sz="2400" b="1"/>
              <a:t>Convolutional Neural Networks</a:t>
            </a:r>
            <a:r>
              <a:rPr lang="zh-CN" altLang="zh-CN" sz="2400" b="1"/>
              <a:t>，</a:t>
            </a:r>
            <a:r>
              <a:rPr lang="en-US" altLang="zh-CN" sz="2400" b="1"/>
              <a:t>CNN</a:t>
            </a:r>
            <a:r>
              <a:rPr lang="zh-CN" altLang="en-US" sz="2400" b="1"/>
              <a:t>）</a:t>
            </a:r>
          </a:p>
        </p:txBody>
      </p:sp>
      <p:sp>
        <p:nvSpPr>
          <p:cNvPr id="3" name="矩形 2"/>
          <p:cNvSpPr/>
          <p:nvPr/>
        </p:nvSpPr>
        <p:spPr>
          <a:xfrm>
            <a:off x="165100" y="1905000"/>
            <a:ext cx="8750300"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51207" name="TextBox 4"/>
          <p:cNvSpPr txBox="1">
            <a:spLocks noChangeArrowheads="1"/>
          </p:cNvSpPr>
          <p:nvPr/>
        </p:nvSpPr>
        <p:spPr bwMode="auto">
          <a:xfrm>
            <a:off x="165100" y="2362200"/>
            <a:ext cx="8750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0000CC"/>
              </a:buClr>
              <a:buFont typeface="Wingdings" panose="05000000000000000000" pitchFamily="2" charset="2"/>
              <a:buChar char="Ø"/>
            </a:pPr>
            <a:r>
              <a:rPr lang="en-US" altLang="zh-CN" sz="2400" b="1"/>
              <a:t>1962</a:t>
            </a:r>
            <a:r>
              <a:rPr lang="zh-CN" altLang="en-US" sz="2400" b="1"/>
              <a:t>年</a:t>
            </a:r>
            <a:r>
              <a:rPr lang="en-US" altLang="zh-CN" sz="2400" b="1"/>
              <a:t>Hubel</a:t>
            </a:r>
            <a:r>
              <a:rPr lang="zh-CN" altLang="en-US" sz="2400" b="1"/>
              <a:t>和</a:t>
            </a:r>
            <a:r>
              <a:rPr lang="en-US" altLang="zh-CN" sz="2400" b="1"/>
              <a:t>Wiesel</a:t>
            </a:r>
            <a:r>
              <a:rPr lang="zh-CN" altLang="en-US" sz="2400" b="1"/>
              <a:t>通过对猫视觉皮层细胞的研究，提出了</a:t>
            </a:r>
            <a:r>
              <a:rPr lang="zh-CN" altLang="en-US" sz="2400" b="1">
                <a:solidFill>
                  <a:srgbClr val="FF0000"/>
                </a:solidFill>
              </a:rPr>
              <a:t>感受野</a:t>
            </a:r>
            <a:r>
              <a:rPr lang="en-US" altLang="zh-CN" sz="2400" b="1">
                <a:solidFill>
                  <a:srgbClr val="FF0000"/>
                </a:solidFill>
              </a:rPr>
              <a:t>(receptive field)</a:t>
            </a:r>
            <a:r>
              <a:rPr lang="zh-CN" altLang="en-US" sz="2400" b="1"/>
              <a:t>的概念。</a:t>
            </a:r>
            <a:r>
              <a:rPr lang="zh-CN" altLang="zh-CN" sz="2400" b="1">
                <a:solidFill>
                  <a:srgbClr val="FF0000"/>
                </a:solidFill>
              </a:rPr>
              <a:t>视觉皮层的神经元就是局部接受信息的</a:t>
            </a:r>
            <a:r>
              <a:rPr lang="zh-CN" altLang="zh-CN" sz="2400" b="1"/>
              <a:t>，只受某些特定区域刺激的响应</a:t>
            </a:r>
            <a:r>
              <a:rPr lang="zh-CN" altLang="en-US" sz="2400" b="1"/>
              <a:t>，而</a:t>
            </a:r>
            <a:r>
              <a:rPr lang="zh-CN" altLang="zh-CN" sz="2400" b="1"/>
              <a:t>不是对全局图像进行感知。</a:t>
            </a:r>
            <a:endParaRPr lang="en-US" altLang="zh-CN" sz="2400" b="1"/>
          </a:p>
          <a:p>
            <a:pPr eaLnBrk="1" hangingPunct="1">
              <a:lnSpc>
                <a:spcPct val="100000"/>
              </a:lnSpc>
              <a:spcBef>
                <a:spcPct val="0"/>
              </a:spcBef>
              <a:buClr>
                <a:srgbClr val="0000CC"/>
              </a:buClr>
              <a:buFont typeface="Wingdings" panose="05000000000000000000" pitchFamily="2" charset="2"/>
              <a:buChar char="Ø"/>
            </a:pPr>
            <a:endParaRPr lang="en-US" altLang="zh-CN" sz="2400" b="1"/>
          </a:p>
          <a:p>
            <a:pPr eaLnBrk="1" hangingPunct="1">
              <a:lnSpc>
                <a:spcPct val="100000"/>
              </a:lnSpc>
              <a:spcBef>
                <a:spcPct val="0"/>
              </a:spcBef>
              <a:buClr>
                <a:srgbClr val="0000CC"/>
              </a:buClr>
              <a:buFont typeface="Wingdings" panose="05000000000000000000" pitchFamily="2" charset="2"/>
              <a:buChar char="Ø"/>
            </a:pPr>
            <a:r>
              <a:rPr lang="en-US" altLang="zh-CN" sz="2400" b="1"/>
              <a:t>1984</a:t>
            </a:r>
            <a:r>
              <a:rPr lang="zh-CN" altLang="en-US" sz="2400" b="1"/>
              <a:t>年日本学者</a:t>
            </a:r>
            <a:r>
              <a:rPr lang="en-US" altLang="zh-CN" sz="2400" b="1"/>
              <a:t>Fukushima</a:t>
            </a:r>
            <a:r>
              <a:rPr lang="zh-CN" altLang="en-US" sz="2400" b="1"/>
              <a:t>基于感受野概念提出</a:t>
            </a:r>
            <a:r>
              <a:rPr lang="zh-CN" altLang="en-US" sz="2400" b="1">
                <a:solidFill>
                  <a:srgbClr val="FF0000"/>
                </a:solidFill>
              </a:rPr>
              <a:t>神经认知机</a:t>
            </a:r>
            <a:r>
              <a:rPr lang="en-US" altLang="zh-CN" sz="2400" b="1">
                <a:solidFill>
                  <a:srgbClr val="FF0000"/>
                </a:solidFill>
              </a:rPr>
              <a:t>(neocognitron)</a:t>
            </a:r>
            <a:r>
              <a:rPr lang="zh-CN" altLang="en-US" sz="2400" b="1"/>
              <a:t>。</a:t>
            </a:r>
            <a:endParaRPr lang="en-US" altLang="zh-CN" sz="2400" b="1"/>
          </a:p>
          <a:p>
            <a:pPr eaLnBrk="1" hangingPunct="1">
              <a:lnSpc>
                <a:spcPct val="100000"/>
              </a:lnSpc>
              <a:spcBef>
                <a:spcPct val="0"/>
              </a:spcBef>
              <a:buClr>
                <a:srgbClr val="0000CC"/>
              </a:buClr>
              <a:buFont typeface="Wingdings" panose="05000000000000000000" pitchFamily="2" charset="2"/>
              <a:buChar char="Ø"/>
            </a:pPr>
            <a:endParaRPr lang="en-US" altLang="zh-CN" sz="2400" b="1"/>
          </a:p>
          <a:p>
            <a:pPr eaLnBrk="1" hangingPunct="1">
              <a:lnSpc>
                <a:spcPct val="100000"/>
              </a:lnSpc>
              <a:spcBef>
                <a:spcPct val="0"/>
              </a:spcBef>
              <a:buClr>
                <a:srgbClr val="0000CC"/>
              </a:buClr>
              <a:buFont typeface="Wingdings" panose="05000000000000000000" pitchFamily="2" charset="2"/>
              <a:buChar char="Ø"/>
            </a:pPr>
            <a:r>
              <a:rPr lang="en-US" altLang="zh-CN" sz="2400" b="1"/>
              <a:t>CNN</a:t>
            </a:r>
            <a:r>
              <a:rPr lang="zh-CN" altLang="en-US" sz="2400" b="1"/>
              <a:t>可看作是神经认知机的推广形式。</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9EB5948-80A8-4E53-9CBF-AF70281E7A6F}" type="slidenum">
              <a:rPr lang="ja-JP" altLang="en-US" sz="1800">
                <a:solidFill>
                  <a:srgbClr val="A50021"/>
                </a:solidFill>
                <a:ea typeface="MS PGothic" panose="020B0600070205080204" pitchFamily="34" charset="-128"/>
              </a:rPr>
              <a:pPr>
                <a:lnSpc>
                  <a:spcPct val="100000"/>
                </a:lnSpc>
                <a:spcBef>
                  <a:spcPct val="0"/>
                </a:spcBef>
                <a:buClrTx/>
                <a:buFontTx/>
                <a:buNone/>
              </a:pPr>
              <a:t>46</a:t>
            </a:fld>
            <a:endParaRPr lang="en-US" altLang="ja-JP" sz="1800">
              <a:solidFill>
                <a:srgbClr val="A50021"/>
              </a:solidFill>
              <a:ea typeface="MS PGothic" panose="020B0600070205080204" pitchFamily="34" charset="-128"/>
            </a:endParaRPr>
          </a:p>
        </p:txBody>
      </p:sp>
      <p:sp>
        <p:nvSpPr>
          <p:cNvPr id="53251"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b="1">
                <a:solidFill>
                  <a:schemeClr val="bg1"/>
                </a:solidFill>
              </a:rPr>
              <a:t>3.1 </a:t>
            </a:r>
            <a:r>
              <a:rPr lang="zh-CN" altLang="zh-CN" sz="3600" b="1">
                <a:solidFill>
                  <a:schemeClr val="bg1"/>
                </a:solidFill>
              </a:rPr>
              <a:t>卷积神经网络的结构</a:t>
            </a:r>
            <a:endParaRPr lang="zh-CN" altLang="en-US" sz="3600">
              <a:solidFill>
                <a:schemeClr val="bg1"/>
              </a:solidFill>
              <a:latin typeface="Times New Roman" panose="02020603050405020304" pitchFamily="18" charset="0"/>
              <a:ea typeface="黑体" panose="02010609060101010101" pitchFamily="49" charset="-122"/>
            </a:endParaRPr>
          </a:p>
        </p:txBody>
      </p:sp>
      <p:sp>
        <p:nvSpPr>
          <p:cNvPr id="53252" name="TextBox 1"/>
          <p:cNvSpPr txBox="1">
            <a:spLocks noChangeArrowheads="1"/>
          </p:cNvSpPr>
          <p:nvPr/>
        </p:nvSpPr>
        <p:spPr bwMode="auto">
          <a:xfrm>
            <a:off x="0" y="990600"/>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卷积神经网络的结构</a:t>
            </a:r>
          </a:p>
        </p:txBody>
      </p:sp>
      <p:grpSp>
        <p:nvGrpSpPr>
          <p:cNvPr id="53253" name="组合 4"/>
          <p:cNvGrpSpPr>
            <a:grpSpLocks/>
          </p:cNvGrpSpPr>
          <p:nvPr/>
        </p:nvGrpSpPr>
        <p:grpSpPr bwMode="auto">
          <a:xfrm>
            <a:off x="165100" y="1600200"/>
            <a:ext cx="8750300" cy="4953000"/>
            <a:chOff x="165100" y="1751919"/>
            <a:chExt cx="8750300" cy="4953682"/>
          </a:xfrm>
        </p:grpSpPr>
        <p:sp>
          <p:nvSpPr>
            <p:cNvPr id="3" name="矩形 2"/>
            <p:cNvSpPr/>
            <p:nvPr/>
          </p:nvSpPr>
          <p:spPr>
            <a:xfrm>
              <a:off x="165100" y="1751919"/>
              <a:ext cx="8750300" cy="49536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sp>
          <p:nvSpPr>
            <p:cNvPr id="53257" name="TextBox 3"/>
            <p:cNvSpPr txBox="1">
              <a:spLocks noChangeArrowheads="1"/>
            </p:cNvSpPr>
            <p:nvPr/>
          </p:nvSpPr>
          <p:spPr bwMode="auto">
            <a:xfrm>
              <a:off x="5257800" y="1904339"/>
              <a:ext cx="3581400" cy="455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ts val="2900"/>
                </a:lnSpc>
                <a:spcBef>
                  <a:spcPct val="0"/>
                </a:spcBef>
                <a:buClrTx/>
                <a:buFontTx/>
                <a:buNone/>
              </a:pPr>
              <a:r>
                <a:rPr lang="zh-CN" altLang="en-US" sz="2000" b="1">
                  <a:solidFill>
                    <a:srgbClr val="0000CC"/>
                  </a:solidFill>
                </a:rPr>
                <a:t>概念示范</a:t>
              </a:r>
              <a:r>
                <a:rPr lang="zh-CN" altLang="en-US" sz="2000" b="1"/>
                <a:t>：输入图像通过与</a:t>
              </a:r>
              <a:r>
                <a:rPr lang="en-US" altLang="zh-CN" sz="2000" b="1"/>
                <a:t>m</a:t>
              </a:r>
              <a:r>
                <a:rPr lang="zh-CN" altLang="en-US" sz="2000" b="1"/>
                <a:t>个可训练的滤波器和可加偏置进行卷积，在</a:t>
              </a:r>
              <a:r>
                <a:rPr lang="en-US" altLang="zh-CN" sz="2000" b="1"/>
                <a:t>C1</a:t>
              </a:r>
              <a:r>
                <a:rPr lang="zh-CN" altLang="en-US" sz="2000" b="1"/>
                <a:t>层产生</a:t>
              </a:r>
              <a:r>
                <a:rPr lang="en-US" altLang="zh-CN" sz="2000" b="1"/>
                <a:t>m</a:t>
              </a:r>
              <a:r>
                <a:rPr lang="zh-CN" altLang="en-US" sz="2000" b="1"/>
                <a:t>个特征映射图，然后特征映射图中每组的</a:t>
              </a:r>
              <a:r>
                <a:rPr lang="en-US" altLang="zh-CN" sz="2000" b="1"/>
                <a:t>n</a:t>
              </a:r>
              <a:r>
                <a:rPr lang="zh-CN" altLang="en-US" sz="2000" b="1"/>
                <a:t>个像素再求和，加权值，加偏置，通过</a:t>
              </a:r>
              <a:r>
                <a:rPr lang="en-US" altLang="zh-CN" sz="2000" b="1"/>
                <a:t>Sigmoid</a:t>
              </a:r>
              <a:r>
                <a:rPr lang="zh-CN" altLang="en-US" sz="2000" b="1"/>
                <a:t>函数得到</a:t>
              </a:r>
              <a:r>
                <a:rPr lang="en-US" altLang="zh-CN" sz="2000" b="1"/>
                <a:t>m</a:t>
              </a:r>
              <a:r>
                <a:rPr lang="zh-CN" altLang="en-US" sz="2000" b="1"/>
                <a:t>个</a:t>
              </a:r>
              <a:r>
                <a:rPr lang="en-US" altLang="zh-CN" sz="2000" b="1"/>
                <a:t>S2</a:t>
              </a:r>
              <a:r>
                <a:rPr lang="zh-CN" altLang="en-US" sz="2000" b="1"/>
                <a:t>层的特征映射图。这些映射图再进过滤波得到</a:t>
              </a:r>
              <a:r>
                <a:rPr lang="en-US" altLang="zh-CN" sz="2000" b="1"/>
                <a:t>C3</a:t>
              </a:r>
              <a:r>
                <a:rPr lang="zh-CN" altLang="en-US" sz="2000" b="1"/>
                <a:t>层。这个层级结构再和</a:t>
              </a:r>
              <a:r>
                <a:rPr lang="en-US" altLang="zh-CN" sz="2000" b="1"/>
                <a:t>S2</a:t>
              </a:r>
              <a:r>
                <a:rPr lang="zh-CN" altLang="en-US" sz="2000" b="1"/>
                <a:t>一样产生</a:t>
              </a:r>
              <a:r>
                <a:rPr lang="en-US" altLang="zh-CN" sz="2000" b="1"/>
                <a:t>S4</a:t>
              </a:r>
              <a:r>
                <a:rPr lang="zh-CN" altLang="en-US" sz="2000" b="1"/>
                <a:t>。最终，这些像素值被光栅化，并连接成一个向量输入到传统神经网络，得到输出。</a:t>
              </a:r>
            </a:p>
          </p:txBody>
        </p:sp>
        <p:sp>
          <p:nvSpPr>
            <p:cNvPr id="53258" name="TextBox 5"/>
            <p:cNvSpPr txBox="1">
              <a:spLocks noChangeArrowheads="1"/>
            </p:cNvSpPr>
            <p:nvPr/>
          </p:nvSpPr>
          <p:spPr bwMode="auto">
            <a:xfrm>
              <a:off x="228600" y="4724400"/>
              <a:ext cx="4876800" cy="193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Ø"/>
              </a:pPr>
              <a:r>
                <a:rPr lang="en-US" altLang="zh-CN" sz="2000" b="1">
                  <a:solidFill>
                    <a:srgbClr val="FF0000"/>
                  </a:solidFill>
                </a:rPr>
                <a:t>CNN</a:t>
              </a:r>
              <a:r>
                <a:rPr lang="zh-CN" altLang="en-US" sz="2000" b="1">
                  <a:solidFill>
                    <a:srgbClr val="FF0000"/>
                  </a:solidFill>
                </a:rPr>
                <a:t>是一个多层的神经网络，每层由多个二维平面组成，而每个平面由多个独立神经元组成</a:t>
              </a:r>
              <a:endParaRPr lang="en-US" altLang="zh-CN" sz="2000" b="1">
                <a:solidFill>
                  <a:srgbClr val="FF0000"/>
                </a:solidFill>
              </a:endParaRPr>
            </a:p>
            <a:p>
              <a:pPr eaLnBrk="1" hangingPunct="1">
                <a:lnSpc>
                  <a:spcPct val="100000"/>
                </a:lnSpc>
                <a:spcBef>
                  <a:spcPct val="0"/>
                </a:spcBef>
                <a:buClrTx/>
                <a:buFont typeface="Wingdings" panose="05000000000000000000" pitchFamily="2" charset="2"/>
                <a:buChar char="Ø"/>
              </a:pPr>
              <a:r>
                <a:rPr lang="en-US" altLang="zh-CN" sz="2000" b="1">
                  <a:solidFill>
                    <a:srgbClr val="FF0000"/>
                  </a:solidFill>
                </a:rPr>
                <a:t>C</a:t>
              </a:r>
              <a:r>
                <a:rPr lang="zh-CN" altLang="en-US" sz="2000" b="1">
                  <a:solidFill>
                    <a:srgbClr val="FF0000"/>
                  </a:solidFill>
                </a:rPr>
                <a:t>层为特征提取层（卷积层）</a:t>
              </a:r>
              <a:endParaRPr lang="en-US" altLang="zh-CN" sz="2000" b="1">
                <a:solidFill>
                  <a:srgbClr val="FF0000"/>
                </a:solidFill>
              </a:endParaRPr>
            </a:p>
            <a:p>
              <a:pPr eaLnBrk="1" hangingPunct="1">
                <a:lnSpc>
                  <a:spcPct val="100000"/>
                </a:lnSpc>
                <a:spcBef>
                  <a:spcPct val="0"/>
                </a:spcBef>
                <a:buClrTx/>
                <a:buFont typeface="Wingdings" panose="05000000000000000000" pitchFamily="2" charset="2"/>
                <a:buChar char="Ø"/>
              </a:pPr>
              <a:r>
                <a:rPr lang="en-US" altLang="zh-CN" sz="2000" b="1">
                  <a:solidFill>
                    <a:srgbClr val="FF0000"/>
                  </a:solidFill>
                </a:rPr>
                <a:t>S</a:t>
              </a:r>
              <a:r>
                <a:rPr lang="zh-CN" altLang="zh-CN" sz="2000" b="1">
                  <a:solidFill>
                    <a:srgbClr val="FF0000"/>
                  </a:solidFill>
                </a:rPr>
                <a:t>层是特征映射层</a:t>
              </a:r>
              <a:r>
                <a:rPr lang="zh-CN" altLang="en-US" sz="2000" b="1">
                  <a:solidFill>
                    <a:srgbClr val="FF0000"/>
                  </a:solidFill>
                </a:rPr>
                <a:t>（下采样</a:t>
              </a:r>
              <a:r>
                <a:rPr lang="en-US" altLang="zh-CN" sz="2000" b="1">
                  <a:solidFill>
                    <a:srgbClr val="FF0000"/>
                  </a:solidFill>
                </a:rPr>
                <a:t>/</a:t>
              </a:r>
              <a:r>
                <a:rPr lang="zh-CN" altLang="en-US" sz="2000" b="1">
                  <a:solidFill>
                    <a:srgbClr val="FF0000"/>
                  </a:solidFill>
                </a:rPr>
                <a:t>池化层）</a:t>
              </a:r>
              <a:endParaRPr lang="en-US" altLang="zh-CN" sz="2000" b="1">
                <a:solidFill>
                  <a:srgbClr val="FF0000"/>
                </a:solidFill>
              </a:endParaRPr>
            </a:p>
            <a:p>
              <a:pPr eaLnBrk="1" hangingPunct="1">
                <a:lnSpc>
                  <a:spcPct val="100000"/>
                </a:lnSpc>
                <a:spcBef>
                  <a:spcPct val="0"/>
                </a:spcBef>
                <a:buClrTx/>
                <a:buFont typeface="Wingdings" panose="05000000000000000000" pitchFamily="2" charset="2"/>
                <a:buChar char="Ø"/>
              </a:pPr>
              <a:r>
                <a:rPr lang="en-US" altLang="zh-CN" sz="2000" b="1">
                  <a:solidFill>
                    <a:srgbClr val="FF0000"/>
                  </a:solidFill>
                </a:rPr>
                <a:t>CNN</a:t>
              </a:r>
              <a:r>
                <a:rPr lang="zh-CN" altLang="en-US" sz="2000" b="1">
                  <a:solidFill>
                    <a:srgbClr val="FF0000"/>
                  </a:solidFill>
                </a:rPr>
                <a:t>中</a:t>
              </a:r>
              <a:r>
                <a:rPr lang="zh-CN" altLang="zh-CN" sz="2000" b="1">
                  <a:solidFill>
                    <a:srgbClr val="FF0000"/>
                  </a:solidFill>
                </a:rPr>
                <a:t>的每一个</a:t>
              </a:r>
              <a:r>
                <a:rPr lang="en-US" altLang="zh-CN" sz="2000" b="1">
                  <a:solidFill>
                    <a:srgbClr val="FF0000"/>
                  </a:solidFill>
                </a:rPr>
                <a:t>C</a:t>
              </a:r>
              <a:r>
                <a:rPr lang="zh-CN" altLang="zh-CN" sz="2000" b="1">
                  <a:solidFill>
                    <a:srgbClr val="FF0000"/>
                  </a:solidFill>
                </a:rPr>
                <a:t>层都紧跟着一个</a:t>
              </a:r>
              <a:r>
                <a:rPr lang="en-US" altLang="zh-CN" sz="2000" b="1">
                  <a:solidFill>
                    <a:srgbClr val="FF0000"/>
                  </a:solidFill>
                </a:rPr>
                <a:t>S</a:t>
              </a:r>
              <a:r>
                <a:rPr lang="zh-CN" altLang="en-US" sz="2000" b="1">
                  <a:solidFill>
                    <a:srgbClr val="FF0000"/>
                  </a:solidFill>
                </a:rPr>
                <a:t>层</a:t>
              </a:r>
              <a:endParaRPr lang="zh-CN" altLang="en-US" sz="2000" b="1"/>
            </a:p>
          </p:txBody>
        </p:sp>
      </p:grpSp>
      <p:sp>
        <p:nvSpPr>
          <p:cNvPr id="53254"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CFF2A7D7-8C1D-40C2-BB39-5449AC1965F9}"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46</a:t>
            </a:fld>
            <a:endParaRPr lang="en-US" altLang="ja-JP" sz="1800">
              <a:solidFill>
                <a:srgbClr val="A50021"/>
              </a:solidFill>
              <a:ea typeface="MS PGothic" panose="020B0600070205080204" pitchFamily="34" charset="-128"/>
            </a:endParaRPr>
          </a:p>
        </p:txBody>
      </p:sp>
      <p:pic>
        <p:nvPicPr>
          <p:cNvPr id="169986" name="Picture 2"/>
          <p:cNvPicPr>
            <a:picLocks noChangeAspect="1" noChangeArrowheads="1"/>
          </p:cNvPicPr>
          <p:nvPr/>
        </p:nvPicPr>
        <p:blipFill>
          <a:blip r:embed="rId3"/>
          <a:srcRect/>
          <a:stretch>
            <a:fillRect/>
          </a:stretch>
        </p:blipFill>
        <p:spPr bwMode="auto">
          <a:xfrm>
            <a:off x="152400" y="1828800"/>
            <a:ext cx="5095875" cy="2581275"/>
          </a:xfrm>
          <a:prstGeom prst="rect">
            <a:avLst/>
          </a:prstGeom>
          <a:noFill/>
          <a:ln>
            <a:noFill/>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3925754-E447-4F62-B69C-A6209BF6C0BA}" type="slidenum">
              <a:rPr lang="ja-JP" altLang="en-US" sz="1800">
                <a:solidFill>
                  <a:srgbClr val="A50021"/>
                </a:solidFill>
                <a:ea typeface="MS PGothic" panose="020B0600070205080204" pitchFamily="34" charset="-128"/>
              </a:rPr>
              <a:pPr>
                <a:lnSpc>
                  <a:spcPct val="100000"/>
                </a:lnSpc>
                <a:spcBef>
                  <a:spcPct val="0"/>
                </a:spcBef>
                <a:buClrTx/>
                <a:buFontTx/>
                <a:buNone/>
              </a:pPr>
              <a:t>47</a:t>
            </a:fld>
            <a:endParaRPr lang="en-US" altLang="ja-JP" sz="1800">
              <a:solidFill>
                <a:srgbClr val="A50021"/>
              </a:solidFill>
              <a:ea typeface="MS PGothic" panose="020B0600070205080204" pitchFamily="34" charset="-128"/>
            </a:endParaRPr>
          </a:p>
        </p:txBody>
      </p:sp>
      <p:sp>
        <p:nvSpPr>
          <p:cNvPr id="55299"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A4D7F9E1-3B26-4471-9145-B1F237C88038}"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47</a:t>
            </a:fld>
            <a:endParaRPr lang="en-US" altLang="ja-JP" sz="1800">
              <a:solidFill>
                <a:srgbClr val="A50021"/>
              </a:solidFill>
              <a:ea typeface="MS PGothic" panose="020B0600070205080204" pitchFamily="34" charset="-128"/>
            </a:endParaRPr>
          </a:p>
        </p:txBody>
      </p:sp>
      <p:sp>
        <p:nvSpPr>
          <p:cNvPr id="55300"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b="1">
                <a:solidFill>
                  <a:schemeClr val="bg1"/>
                </a:solidFill>
              </a:rPr>
              <a:t>3.1 </a:t>
            </a:r>
            <a:r>
              <a:rPr lang="zh-CN" altLang="zh-CN" sz="3600" b="1">
                <a:solidFill>
                  <a:schemeClr val="bg1"/>
                </a:solidFill>
              </a:rPr>
              <a:t>卷积神经网络的结构</a:t>
            </a:r>
            <a:endParaRPr lang="zh-CN" altLang="en-US" sz="3600">
              <a:solidFill>
                <a:schemeClr val="bg1"/>
              </a:solidFill>
              <a:latin typeface="Times New Roman" panose="02020603050405020304" pitchFamily="18" charset="0"/>
              <a:ea typeface="黑体" panose="02010609060101010101" pitchFamily="49" charset="-122"/>
            </a:endParaRPr>
          </a:p>
        </p:txBody>
      </p:sp>
      <p:sp>
        <p:nvSpPr>
          <p:cNvPr id="55301" name="TextBox 1"/>
          <p:cNvSpPr txBox="1">
            <a:spLocks noChangeArrowheads="1"/>
          </p:cNvSpPr>
          <p:nvPr/>
        </p:nvSpPr>
        <p:spPr bwMode="auto">
          <a:xfrm>
            <a:off x="0" y="1219200"/>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特征提取层（卷积层）</a:t>
            </a:r>
            <a:r>
              <a:rPr lang="en-US" altLang="zh-CN" sz="2400" b="1"/>
              <a:t>——</a:t>
            </a:r>
            <a:r>
              <a:rPr lang="en-US" altLang="zh-CN" sz="2400" b="1">
                <a:solidFill>
                  <a:srgbClr val="0000CC"/>
                </a:solidFill>
              </a:rPr>
              <a:t>C</a:t>
            </a:r>
            <a:r>
              <a:rPr lang="zh-CN" altLang="en-US" sz="2400" b="1"/>
              <a:t>层（</a:t>
            </a:r>
            <a:r>
              <a:rPr lang="en-US" altLang="zh-CN" sz="2400" b="1">
                <a:solidFill>
                  <a:srgbClr val="0000CC"/>
                </a:solidFill>
              </a:rPr>
              <a:t>C</a:t>
            </a:r>
            <a:r>
              <a:rPr lang="en-US" altLang="zh-CN" sz="2400" b="1"/>
              <a:t>onvolution layer</a:t>
            </a:r>
            <a:r>
              <a:rPr lang="zh-CN" altLang="en-US" sz="2400" b="1"/>
              <a:t>）</a:t>
            </a:r>
          </a:p>
        </p:txBody>
      </p:sp>
      <p:sp>
        <p:nvSpPr>
          <p:cNvPr id="3" name="矩形 2"/>
          <p:cNvSpPr/>
          <p:nvPr/>
        </p:nvSpPr>
        <p:spPr>
          <a:xfrm>
            <a:off x="228600" y="1862138"/>
            <a:ext cx="8750300"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dirty="0"/>
          </a:p>
        </p:txBody>
      </p:sp>
      <p:grpSp>
        <p:nvGrpSpPr>
          <p:cNvPr id="55303" name="组合 5"/>
          <p:cNvGrpSpPr>
            <a:grpSpLocks/>
          </p:cNvGrpSpPr>
          <p:nvPr/>
        </p:nvGrpSpPr>
        <p:grpSpPr bwMode="auto">
          <a:xfrm>
            <a:off x="838200" y="3505200"/>
            <a:ext cx="2413000" cy="2649538"/>
            <a:chOff x="254000" y="1862792"/>
            <a:chExt cx="2260600" cy="2861608"/>
          </a:xfrm>
        </p:grpSpPr>
        <p:pic>
          <p:nvPicPr>
            <p:cNvPr id="172035" name="Picture 3"/>
            <p:cNvPicPr>
              <a:picLocks noChangeAspect="1" noChangeArrowheads="1"/>
            </p:cNvPicPr>
            <p:nvPr/>
          </p:nvPicPr>
          <p:blipFill>
            <a:blip r:embed="rId3"/>
            <a:srcRect/>
            <a:stretch>
              <a:fillRect/>
            </a:stretch>
          </p:blipFill>
          <p:spPr bwMode="auto">
            <a:xfrm>
              <a:off x="254000" y="1898798"/>
              <a:ext cx="2260600" cy="2825602"/>
            </a:xfrm>
            <a:prstGeom prst="rect">
              <a:avLst/>
            </a:prstGeom>
            <a:noFill/>
            <a:ln>
              <a:noFill/>
            </a:ln>
            <a:effectLst>
              <a:prstShdw prst="shdw17" dist="17961" dir="2700000">
                <a:schemeClr val="accent1">
                  <a:gamma/>
                  <a:shade val="60000"/>
                  <a:invGamma/>
                </a:schemeClr>
              </a:prstShdw>
            </a:effectLst>
          </p:spPr>
        </p:pic>
        <p:sp>
          <p:nvSpPr>
            <p:cNvPr id="5" name="矩形 4"/>
            <p:cNvSpPr/>
            <p:nvPr/>
          </p:nvSpPr>
          <p:spPr>
            <a:xfrm>
              <a:off x="254000" y="1862792"/>
              <a:ext cx="304884" cy="10321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5530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3" y="2133600"/>
            <a:ext cx="754697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5" name="TextBox 1"/>
          <p:cNvSpPr txBox="1">
            <a:spLocks noChangeArrowheads="1"/>
          </p:cNvSpPr>
          <p:nvPr/>
        </p:nvSpPr>
        <p:spPr bwMode="auto">
          <a:xfrm>
            <a:off x="3429000" y="3581400"/>
            <a:ext cx="571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0000FF"/>
              </a:buClr>
              <a:buFont typeface="Wingdings" panose="05000000000000000000" pitchFamily="2" charset="2"/>
              <a:buChar char="Ø"/>
            </a:pPr>
            <a:r>
              <a:rPr lang="zh-CN" altLang="en-US" sz="2400" b="1"/>
              <a:t>大部分的特征提取都依赖于卷积运算</a:t>
            </a:r>
            <a:endParaRPr lang="en-US" altLang="zh-CN" sz="2400" b="1"/>
          </a:p>
          <a:p>
            <a:pPr eaLnBrk="1" hangingPunct="1">
              <a:lnSpc>
                <a:spcPct val="100000"/>
              </a:lnSpc>
              <a:spcBef>
                <a:spcPct val="0"/>
              </a:spcBef>
              <a:buClr>
                <a:srgbClr val="0000FF"/>
              </a:buClr>
              <a:buFont typeface="Wingdings" panose="05000000000000000000" pitchFamily="2" charset="2"/>
              <a:buChar char="Ø"/>
            </a:pPr>
            <a:endParaRPr lang="en-US" altLang="zh-CN" sz="2400" b="1"/>
          </a:p>
          <a:p>
            <a:pPr eaLnBrk="1" hangingPunct="1">
              <a:lnSpc>
                <a:spcPct val="100000"/>
              </a:lnSpc>
              <a:spcBef>
                <a:spcPct val="0"/>
              </a:spcBef>
              <a:buClr>
                <a:srgbClr val="0000FF"/>
              </a:buClr>
              <a:buFont typeface="Wingdings" panose="05000000000000000000" pitchFamily="2" charset="2"/>
              <a:buChar char="Ø"/>
            </a:pPr>
            <a:r>
              <a:rPr lang="zh-CN" altLang="en-US" sz="2400" b="1"/>
              <a:t>利用卷积算子对图像进行滤波，可以得到显著的边缘特征。</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4367476-E982-4139-A1F6-B337D5FC8FCA}" type="slidenum">
              <a:rPr lang="ja-JP" altLang="en-US" sz="1800">
                <a:solidFill>
                  <a:srgbClr val="A50021"/>
                </a:solidFill>
                <a:ea typeface="MS PGothic" panose="020B0600070205080204" pitchFamily="34" charset="-128"/>
              </a:rPr>
              <a:pPr>
                <a:lnSpc>
                  <a:spcPct val="100000"/>
                </a:lnSpc>
                <a:spcBef>
                  <a:spcPct val="0"/>
                </a:spcBef>
                <a:buClrTx/>
                <a:buFontTx/>
                <a:buNone/>
              </a:pPr>
              <a:t>48</a:t>
            </a:fld>
            <a:endParaRPr lang="en-US" altLang="ja-JP" sz="1800">
              <a:solidFill>
                <a:srgbClr val="A50021"/>
              </a:solidFill>
              <a:ea typeface="MS PGothic" panose="020B0600070205080204" pitchFamily="34" charset="-128"/>
            </a:endParaRPr>
          </a:p>
        </p:txBody>
      </p:sp>
      <p:sp>
        <p:nvSpPr>
          <p:cNvPr id="57347"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3.2 </a:t>
            </a:r>
            <a:r>
              <a:rPr lang="zh-CN" altLang="zh-CN" sz="3600" b="0" smtClean="0">
                <a:latin typeface="Times New Roman" panose="02020603050405020304" pitchFamily="18" charset="0"/>
                <a:ea typeface="黑体" panose="02010609060101010101" pitchFamily="49" charset="-122"/>
              </a:rPr>
              <a:t>卷积神经网络的卷积运算</a:t>
            </a:r>
            <a:endParaRPr lang="zh-CN" altLang="en-US" sz="3600" b="0" smtClean="0">
              <a:latin typeface="Times New Roman" panose="02020603050405020304" pitchFamily="18" charset="0"/>
              <a:ea typeface="黑体" panose="02010609060101010101" pitchFamily="49" charset="-122"/>
            </a:endParaRPr>
          </a:p>
        </p:txBody>
      </p:sp>
      <p:pic>
        <p:nvPicPr>
          <p:cNvPr id="57348" name="图片 6" descr="Z:\Mac 上的 yhilly\微云同步盘\1AliYun-翻译\文章5-深度学习\深度学习之九\convolution-feature-ma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26916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2188">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9EA5F23B-7DBD-4CD6-AC3F-C27AFBA03076}" type="slidenum">
              <a:rPr lang="ja-JP" altLang="en-US" sz="1800">
                <a:solidFill>
                  <a:srgbClr val="A50021"/>
                </a:solidFill>
                <a:ea typeface="MS PGothic" panose="020B0600070205080204" pitchFamily="34" charset="-128"/>
              </a:rPr>
              <a:pPr>
                <a:lnSpc>
                  <a:spcPct val="100000"/>
                </a:lnSpc>
                <a:spcBef>
                  <a:spcPct val="0"/>
                </a:spcBef>
                <a:buClrTx/>
                <a:buFontTx/>
                <a:buNone/>
              </a:pPr>
              <a:t>49</a:t>
            </a:fld>
            <a:endParaRPr lang="en-US" altLang="ja-JP" sz="1800">
              <a:solidFill>
                <a:srgbClr val="A50021"/>
              </a:solidFill>
              <a:ea typeface="MS PGothic" panose="020B0600070205080204" pitchFamily="34" charset="-128"/>
            </a:endParaRPr>
          </a:p>
        </p:txBody>
      </p:sp>
      <p:sp>
        <p:nvSpPr>
          <p:cNvPr id="58371"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3.2 </a:t>
            </a:r>
            <a:r>
              <a:rPr lang="zh-CN" altLang="zh-CN" sz="3600" b="0" smtClean="0">
                <a:latin typeface="Times New Roman" panose="02020603050405020304" pitchFamily="18" charset="0"/>
                <a:ea typeface="黑体" panose="02010609060101010101" pitchFamily="49" charset="-122"/>
              </a:rPr>
              <a:t>卷积神经网络的卷积运算</a:t>
            </a:r>
            <a:endParaRPr lang="zh-CN" altLang="en-US" sz="3600" b="0" smtClean="0">
              <a:latin typeface="Times New Roman" panose="02020603050405020304" pitchFamily="18" charset="0"/>
              <a:ea typeface="黑体" panose="02010609060101010101" pitchFamily="49" charset="-122"/>
            </a:endParaRPr>
          </a:p>
        </p:txBody>
      </p:sp>
      <p:pic>
        <p:nvPicPr>
          <p:cNvPr id="58372" name="图片 16" descr="Z:\Mac 上的 yhilly\微云同步盘\1-deep learning图书\book-writing\pics\chap12\image-convolved-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765175"/>
            <a:ext cx="7543800"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2188">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chor="ctr"/>
          <a:lstStyle/>
          <a:p>
            <a:pPr eaLnBrk="1" hangingPunct="1"/>
            <a:r>
              <a:rPr lang="zh-CN" altLang="en-US" smtClean="0"/>
              <a:t>可微阈值单元</a:t>
            </a:r>
          </a:p>
        </p:txBody>
      </p:sp>
      <p:sp>
        <p:nvSpPr>
          <p:cNvPr id="10243" name="Rectangle 3"/>
          <p:cNvSpPr>
            <a:spLocks noGrp="1" noChangeArrowheads="1"/>
          </p:cNvSpPr>
          <p:nvPr>
            <p:ph idx="1"/>
          </p:nvPr>
        </p:nvSpPr>
        <p:spPr/>
        <p:txBody>
          <a:bodyPr/>
          <a:lstStyle/>
          <a:p>
            <a:pPr eaLnBrk="1" hangingPunct="1">
              <a:lnSpc>
                <a:spcPct val="190000"/>
              </a:lnSpc>
            </a:pPr>
            <a:r>
              <a:rPr lang="zh-CN" altLang="en-US" b="1" smtClean="0"/>
              <a:t>处理非线性问题，必须采用非线性的神经元模型</a:t>
            </a:r>
          </a:p>
          <a:p>
            <a:pPr eaLnBrk="1" hangingPunct="1">
              <a:lnSpc>
                <a:spcPct val="190000"/>
              </a:lnSpc>
            </a:pPr>
            <a:r>
              <a:rPr lang="zh-CN" altLang="en-US" b="1" smtClean="0"/>
              <a:t>理想的非线性单元：输入输出函数（激励函数、激活函数、传递函数）是非线性的，同时也是可微的（可导的）</a:t>
            </a:r>
          </a:p>
          <a:p>
            <a:pPr lvl="1" eaLnBrk="1" hangingPunct="1">
              <a:lnSpc>
                <a:spcPct val="190000"/>
              </a:lnSpc>
            </a:pPr>
            <a:r>
              <a:rPr lang="en-US" altLang="zh-CN" b="1" smtClean="0"/>
              <a:t>sigmoid</a:t>
            </a:r>
            <a:r>
              <a:rPr lang="zh-CN" altLang="en-US" b="1" smtClean="0"/>
              <a:t>单元</a:t>
            </a:r>
            <a:r>
              <a:rPr lang="en-US" altLang="zh-CN" b="1" smtClean="0"/>
              <a:t>(S</a:t>
            </a:r>
            <a:r>
              <a:rPr lang="zh-CN" altLang="en-US" b="1" smtClean="0"/>
              <a:t>型单元</a:t>
            </a:r>
            <a:r>
              <a:rPr lang="en-US" altLang="zh-CN" b="1" smtClean="0"/>
              <a:t>)</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5CEF5A2-30EC-4ED4-80C7-30CFD17B365E}" type="slidenum">
              <a:rPr lang="ja-JP" altLang="en-US" sz="1800">
                <a:solidFill>
                  <a:srgbClr val="A50021"/>
                </a:solidFill>
                <a:ea typeface="MS PGothic" panose="020B0600070205080204" pitchFamily="34" charset="-128"/>
              </a:rPr>
              <a:pPr>
                <a:lnSpc>
                  <a:spcPct val="100000"/>
                </a:lnSpc>
                <a:spcBef>
                  <a:spcPct val="0"/>
                </a:spcBef>
                <a:buClrTx/>
                <a:buFontTx/>
                <a:buNone/>
              </a:pPr>
              <a:t>50</a:t>
            </a:fld>
            <a:endParaRPr lang="en-US" altLang="ja-JP" sz="1800">
              <a:solidFill>
                <a:srgbClr val="A50021"/>
              </a:solidFill>
              <a:ea typeface="MS PGothic" panose="020B0600070205080204" pitchFamily="34" charset="-128"/>
            </a:endParaRPr>
          </a:p>
        </p:txBody>
      </p:sp>
      <p:sp>
        <p:nvSpPr>
          <p:cNvPr id="59395"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3.3 </a:t>
            </a:r>
            <a:r>
              <a:rPr lang="zh-CN" altLang="zh-CN" sz="3600" b="0" smtClean="0">
                <a:latin typeface="Times New Roman" panose="02020603050405020304" pitchFamily="18" charset="0"/>
                <a:ea typeface="黑体" panose="02010609060101010101" pitchFamily="49" charset="-122"/>
              </a:rPr>
              <a:t>卷积神经网络</a:t>
            </a:r>
            <a:r>
              <a:rPr lang="zh-CN" altLang="en-US" sz="3600" b="0" smtClean="0">
                <a:latin typeface="Times New Roman" panose="02020603050405020304" pitchFamily="18" charset="0"/>
                <a:ea typeface="黑体" panose="02010609060101010101" pitchFamily="49" charset="-122"/>
              </a:rPr>
              <a:t>中</a:t>
            </a:r>
            <a:r>
              <a:rPr lang="zh-CN" altLang="zh-CN" sz="3600" b="0" smtClean="0">
                <a:latin typeface="Times New Roman" panose="02020603050405020304" pitchFamily="18" charset="0"/>
                <a:ea typeface="黑体" panose="02010609060101010101" pitchFamily="49" charset="-122"/>
              </a:rPr>
              <a:t>的</a:t>
            </a:r>
            <a:r>
              <a:rPr lang="zh-CN" altLang="en-US" sz="3600" b="0" smtClean="0">
                <a:latin typeface="Times New Roman" panose="02020603050405020304" pitchFamily="18" charset="0"/>
                <a:ea typeface="黑体" panose="02010609060101010101" pitchFamily="49" charset="-122"/>
              </a:rPr>
              <a:t>关键技术</a:t>
            </a:r>
          </a:p>
        </p:txBody>
      </p:sp>
      <p:pic>
        <p:nvPicPr>
          <p:cNvPr id="59396" name="Picture 9" descr="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854200"/>
            <a:ext cx="44894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0" descr="222"/>
          <p:cNvPicPr>
            <a:picLocks noChangeAspect="1" noChangeArrowheads="1"/>
          </p:cNvPicPr>
          <p:nvPr/>
        </p:nvPicPr>
        <p:blipFill>
          <a:blip r:embed="rId4">
            <a:extLst>
              <a:ext uri="{28A0092B-C50C-407E-A947-70E740481C1C}">
                <a14:useLocalDpi xmlns:a14="http://schemas.microsoft.com/office/drawing/2010/main" val="0"/>
              </a:ext>
            </a:extLst>
          </a:blip>
          <a:srcRect l="1099"/>
          <a:stretch>
            <a:fillRect/>
          </a:stretch>
        </p:blipFill>
        <p:spPr bwMode="auto">
          <a:xfrm>
            <a:off x="4702175" y="1854200"/>
            <a:ext cx="44418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矩形 3"/>
          <p:cNvSpPr>
            <a:spLocks noChangeArrowheads="1"/>
          </p:cNvSpPr>
          <p:nvPr/>
        </p:nvSpPr>
        <p:spPr bwMode="auto">
          <a:xfrm>
            <a:off x="779463" y="5995988"/>
            <a:ext cx="2971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(a) </a:t>
            </a:r>
            <a:r>
              <a:rPr lang="zh-CN" altLang="zh-CN" sz="2400">
                <a:latin typeface="Times New Roman" panose="02020603050405020304" pitchFamily="18" charset="0"/>
                <a:cs typeface="Times New Roman" panose="02020603050405020304" pitchFamily="18" charset="0"/>
              </a:rPr>
              <a:t>全连接神经网络</a:t>
            </a:r>
            <a:r>
              <a:rPr lang="en-US" altLang="zh-CN" sz="2400">
                <a:latin typeface="Times New Roman" panose="02020603050405020304" pitchFamily="18" charset="0"/>
              </a:rPr>
              <a:t> </a:t>
            </a:r>
            <a:endParaRPr lang="zh-CN" altLang="en-US" sz="2400"/>
          </a:p>
        </p:txBody>
      </p:sp>
      <p:sp>
        <p:nvSpPr>
          <p:cNvPr id="59399" name="矩形 12"/>
          <p:cNvSpPr>
            <a:spLocks noChangeArrowheads="1"/>
          </p:cNvSpPr>
          <p:nvPr/>
        </p:nvSpPr>
        <p:spPr bwMode="auto">
          <a:xfrm>
            <a:off x="5656263" y="6042025"/>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(b) </a:t>
            </a:r>
            <a:r>
              <a:rPr lang="zh-CN" altLang="zh-CN" sz="2400">
                <a:latin typeface="Times New Roman" panose="02020603050405020304" pitchFamily="18" charset="0"/>
                <a:cs typeface="Times New Roman" panose="02020603050405020304" pitchFamily="18" charset="0"/>
              </a:rPr>
              <a:t>局部连接神经网络</a:t>
            </a:r>
            <a:endParaRPr lang="zh-CN" altLang="en-US" sz="2400"/>
          </a:p>
        </p:txBody>
      </p:sp>
      <p:sp>
        <p:nvSpPr>
          <p:cNvPr id="59400" name="TextBox 1"/>
          <p:cNvSpPr txBox="1">
            <a:spLocks noChangeArrowheads="1"/>
          </p:cNvSpPr>
          <p:nvPr/>
        </p:nvSpPr>
        <p:spPr bwMode="auto">
          <a:xfrm>
            <a:off x="0" y="9906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局部链接</a:t>
            </a:r>
          </a:p>
        </p:txBody>
      </p:sp>
    </p:spTree>
    <p:custDataLst>
      <p:tags r:id="rId1"/>
    </p:custDataLst>
  </p:cSld>
  <p:clrMapOvr>
    <a:masterClrMapping/>
  </p:clrMapOvr>
  <p:transition advTm="4048">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59BA743-CA17-4007-B341-273805D912D9}" type="slidenum">
              <a:rPr lang="ja-JP" altLang="en-US" sz="1800">
                <a:solidFill>
                  <a:srgbClr val="A50021"/>
                </a:solidFill>
                <a:ea typeface="MS PGothic" panose="020B0600070205080204" pitchFamily="34" charset="-128"/>
              </a:rPr>
              <a:pPr>
                <a:lnSpc>
                  <a:spcPct val="100000"/>
                </a:lnSpc>
                <a:spcBef>
                  <a:spcPct val="0"/>
                </a:spcBef>
                <a:buClrTx/>
                <a:buFontTx/>
                <a:buNone/>
              </a:pPr>
              <a:t>51</a:t>
            </a:fld>
            <a:endParaRPr lang="en-US" altLang="ja-JP" sz="1800">
              <a:solidFill>
                <a:srgbClr val="A50021"/>
              </a:solidFill>
              <a:ea typeface="MS PGothic" panose="020B0600070205080204" pitchFamily="34" charset="-128"/>
            </a:endParaRPr>
          </a:p>
        </p:txBody>
      </p:sp>
      <p:sp>
        <p:nvSpPr>
          <p:cNvPr id="60419"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3.3 </a:t>
            </a:r>
            <a:r>
              <a:rPr lang="zh-CN" altLang="zh-CN" sz="3600" b="0" smtClean="0">
                <a:latin typeface="Times New Roman" panose="02020603050405020304" pitchFamily="18" charset="0"/>
                <a:ea typeface="黑体" panose="02010609060101010101" pitchFamily="49" charset="-122"/>
              </a:rPr>
              <a:t>卷积神经网络</a:t>
            </a:r>
            <a:r>
              <a:rPr lang="zh-CN" altLang="en-US" sz="3600" b="0" smtClean="0">
                <a:latin typeface="Times New Roman" panose="02020603050405020304" pitchFamily="18" charset="0"/>
                <a:ea typeface="黑体" panose="02010609060101010101" pitchFamily="49" charset="-122"/>
              </a:rPr>
              <a:t>中</a:t>
            </a:r>
            <a:r>
              <a:rPr lang="zh-CN" altLang="zh-CN" sz="3600" b="0" smtClean="0">
                <a:latin typeface="Times New Roman" panose="02020603050405020304" pitchFamily="18" charset="0"/>
                <a:ea typeface="黑体" panose="02010609060101010101" pitchFamily="49" charset="-122"/>
              </a:rPr>
              <a:t>的</a:t>
            </a:r>
            <a:r>
              <a:rPr lang="zh-CN" altLang="en-US" sz="3600" b="0" smtClean="0">
                <a:latin typeface="Times New Roman" panose="02020603050405020304" pitchFamily="18" charset="0"/>
                <a:ea typeface="黑体" panose="02010609060101010101" pitchFamily="49" charset="-122"/>
              </a:rPr>
              <a:t>关键技术</a:t>
            </a:r>
          </a:p>
        </p:txBody>
      </p:sp>
      <p:pic>
        <p:nvPicPr>
          <p:cNvPr id="60420" name="Picture 10" descr="222"/>
          <p:cNvPicPr>
            <a:picLocks noChangeAspect="1" noChangeArrowheads="1"/>
          </p:cNvPicPr>
          <p:nvPr/>
        </p:nvPicPr>
        <p:blipFill>
          <a:blip r:embed="rId3">
            <a:extLst>
              <a:ext uri="{28A0092B-C50C-407E-A947-70E740481C1C}">
                <a14:useLocalDpi xmlns:a14="http://schemas.microsoft.com/office/drawing/2010/main" val="0"/>
              </a:ext>
            </a:extLst>
          </a:blip>
          <a:srcRect l="1099"/>
          <a:stretch>
            <a:fillRect/>
          </a:stretch>
        </p:blipFill>
        <p:spPr bwMode="auto">
          <a:xfrm>
            <a:off x="1381125" y="1905000"/>
            <a:ext cx="63817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1"/>
          <p:cNvSpPr txBox="1">
            <a:spLocks noChangeArrowheads="1"/>
          </p:cNvSpPr>
          <p:nvPr/>
        </p:nvSpPr>
        <p:spPr bwMode="auto">
          <a:xfrm>
            <a:off x="0" y="9906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权值共享</a:t>
            </a:r>
          </a:p>
        </p:txBody>
      </p:sp>
    </p:spTree>
    <p:custDataLst>
      <p:tags r:id="rId1"/>
    </p:custDataLst>
  </p:cSld>
  <p:clrMapOvr>
    <a:masterClrMapping/>
  </p:clrMapOvr>
  <p:transition advTm="4048">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B1E034B-E076-47D8-83DB-DBCE9A5E8A56}" type="slidenum">
              <a:rPr lang="ja-JP" altLang="en-US" sz="1800">
                <a:solidFill>
                  <a:srgbClr val="A50021"/>
                </a:solidFill>
                <a:ea typeface="MS PGothic" panose="020B0600070205080204" pitchFamily="34" charset="-128"/>
              </a:rPr>
              <a:pPr>
                <a:lnSpc>
                  <a:spcPct val="100000"/>
                </a:lnSpc>
                <a:spcBef>
                  <a:spcPct val="0"/>
                </a:spcBef>
                <a:buClrTx/>
                <a:buFontTx/>
                <a:buNone/>
              </a:pPr>
              <a:t>52</a:t>
            </a:fld>
            <a:endParaRPr lang="en-US" altLang="ja-JP" sz="1800">
              <a:solidFill>
                <a:srgbClr val="A50021"/>
              </a:solidFill>
              <a:ea typeface="MS PGothic" panose="020B0600070205080204" pitchFamily="34" charset="-128"/>
            </a:endParaRPr>
          </a:p>
        </p:txBody>
      </p:sp>
      <p:sp>
        <p:nvSpPr>
          <p:cNvPr id="61443"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3.3 </a:t>
            </a:r>
            <a:r>
              <a:rPr lang="zh-CN" altLang="zh-CN" sz="3600" b="0" smtClean="0">
                <a:latin typeface="Times New Roman" panose="02020603050405020304" pitchFamily="18" charset="0"/>
                <a:ea typeface="黑体" panose="02010609060101010101" pitchFamily="49" charset="-122"/>
              </a:rPr>
              <a:t>卷积神经网络</a:t>
            </a:r>
            <a:r>
              <a:rPr lang="zh-CN" altLang="en-US" sz="3600" b="0" smtClean="0">
                <a:latin typeface="Times New Roman" panose="02020603050405020304" pitchFamily="18" charset="0"/>
                <a:ea typeface="黑体" panose="02010609060101010101" pitchFamily="49" charset="-122"/>
              </a:rPr>
              <a:t>中</a:t>
            </a:r>
            <a:r>
              <a:rPr lang="zh-CN" altLang="zh-CN" sz="3600" b="0" smtClean="0">
                <a:latin typeface="Times New Roman" panose="02020603050405020304" pitchFamily="18" charset="0"/>
                <a:ea typeface="黑体" panose="02010609060101010101" pitchFamily="49" charset="-122"/>
              </a:rPr>
              <a:t>的</a:t>
            </a:r>
            <a:r>
              <a:rPr lang="zh-CN" altLang="en-US" sz="3600" b="0" smtClean="0">
                <a:latin typeface="Times New Roman" panose="02020603050405020304" pitchFamily="18" charset="0"/>
                <a:ea typeface="黑体" panose="02010609060101010101" pitchFamily="49" charset="-122"/>
              </a:rPr>
              <a:t>关键技术</a:t>
            </a:r>
          </a:p>
        </p:txBody>
      </p:sp>
      <p:pic>
        <p:nvPicPr>
          <p:cNvPr id="61444" name="Picture 2" descr="1234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62125"/>
            <a:ext cx="6578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1"/>
          <p:cNvSpPr txBox="1">
            <a:spLocks noChangeArrowheads="1"/>
          </p:cNvSpPr>
          <p:nvPr/>
        </p:nvSpPr>
        <p:spPr bwMode="auto">
          <a:xfrm>
            <a:off x="0" y="9906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zh-CN" sz="2400">
                <a:latin typeface="Times New Roman" panose="02020603050405020304" pitchFamily="18" charset="0"/>
                <a:ea typeface="黑体" panose="02010609060101010101" pitchFamily="49" charset="-122"/>
              </a:rPr>
              <a:t>多卷积核</a:t>
            </a:r>
            <a:endParaRPr lang="zh-CN" altLang="en-US" sz="2400" b="1">
              <a:ea typeface="黑体" panose="02010609060101010101" pitchFamily="49" charset="-122"/>
            </a:endParaRPr>
          </a:p>
        </p:txBody>
      </p:sp>
    </p:spTree>
    <p:custDataLst>
      <p:tags r:id="rId1"/>
    </p:custDataLst>
  </p:cSld>
  <p:clrMapOvr>
    <a:masterClrMapping/>
  </p:clrMapOvr>
  <p:transition advTm="4048">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24FEE0F-BF71-4A79-9C5B-E89815FE1A5C}" type="slidenum">
              <a:rPr lang="ja-JP" altLang="en-US" sz="1800">
                <a:solidFill>
                  <a:srgbClr val="A50021"/>
                </a:solidFill>
                <a:ea typeface="MS PGothic" panose="020B0600070205080204" pitchFamily="34" charset="-128"/>
              </a:rPr>
              <a:pPr>
                <a:lnSpc>
                  <a:spcPct val="100000"/>
                </a:lnSpc>
                <a:spcBef>
                  <a:spcPct val="0"/>
                </a:spcBef>
                <a:buClrTx/>
                <a:buFontTx/>
                <a:buNone/>
              </a:pPr>
              <a:t>53</a:t>
            </a:fld>
            <a:endParaRPr lang="en-US" altLang="ja-JP" sz="1800">
              <a:solidFill>
                <a:srgbClr val="A50021"/>
              </a:solidFill>
              <a:ea typeface="MS PGothic" panose="020B0600070205080204" pitchFamily="34" charset="-128"/>
            </a:endParaRPr>
          </a:p>
        </p:txBody>
      </p:sp>
      <p:sp>
        <p:nvSpPr>
          <p:cNvPr id="62467"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3.3 </a:t>
            </a:r>
            <a:r>
              <a:rPr lang="zh-CN" altLang="zh-CN" sz="3600" b="0" smtClean="0">
                <a:latin typeface="Times New Roman" panose="02020603050405020304" pitchFamily="18" charset="0"/>
                <a:ea typeface="黑体" panose="02010609060101010101" pitchFamily="49" charset="-122"/>
              </a:rPr>
              <a:t>卷积神经网络</a:t>
            </a:r>
            <a:r>
              <a:rPr lang="zh-CN" altLang="en-US" sz="3600" b="0" smtClean="0">
                <a:latin typeface="Times New Roman" panose="02020603050405020304" pitchFamily="18" charset="0"/>
                <a:ea typeface="黑体" panose="02010609060101010101" pitchFamily="49" charset="-122"/>
              </a:rPr>
              <a:t>中</a:t>
            </a:r>
            <a:r>
              <a:rPr lang="zh-CN" altLang="zh-CN" sz="3600" b="0" smtClean="0">
                <a:latin typeface="Times New Roman" panose="02020603050405020304" pitchFamily="18" charset="0"/>
                <a:ea typeface="黑体" panose="02010609060101010101" pitchFamily="49" charset="-122"/>
              </a:rPr>
              <a:t>的</a:t>
            </a:r>
            <a:r>
              <a:rPr lang="zh-CN" altLang="en-US" sz="3600" b="0" smtClean="0">
                <a:latin typeface="Times New Roman" panose="02020603050405020304" pitchFamily="18" charset="0"/>
                <a:ea typeface="黑体" panose="02010609060101010101" pitchFamily="49" charset="-122"/>
              </a:rPr>
              <a:t>关键技术</a:t>
            </a:r>
          </a:p>
        </p:txBody>
      </p:sp>
      <p:sp>
        <p:nvSpPr>
          <p:cNvPr id="62468" name="矩形 3"/>
          <p:cNvSpPr>
            <a:spLocks noChangeArrowheads="1"/>
          </p:cNvSpPr>
          <p:nvPr/>
        </p:nvSpPr>
        <p:spPr bwMode="auto">
          <a:xfrm>
            <a:off x="457200" y="1752600"/>
            <a:ext cx="8229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600"/>
              </a:spcBef>
            </a:pPr>
            <a:r>
              <a:rPr lang="zh-CN" altLang="en-US" sz="2400" b="1">
                <a:solidFill>
                  <a:srgbClr val="FF3300"/>
                </a:solidFill>
              </a:rPr>
              <a:t>●</a:t>
            </a:r>
            <a:r>
              <a:rPr lang="zh-CN" altLang="zh-CN" sz="2400" b="1"/>
              <a:t>通过卷积获得了特征之后，如果直接利用这些特征训练分类器，计算量是非常大的。</a:t>
            </a:r>
            <a:endParaRPr lang="en-US" altLang="zh-CN" sz="2400" b="1"/>
          </a:p>
          <a:p>
            <a:pPr eaLnBrk="1" hangingPunct="1">
              <a:lnSpc>
                <a:spcPct val="125000"/>
              </a:lnSpc>
              <a:spcBef>
                <a:spcPts val="600"/>
              </a:spcBef>
            </a:pPr>
            <a:endParaRPr lang="en-US" altLang="zh-CN" sz="2400" b="1">
              <a:solidFill>
                <a:srgbClr val="FF3300"/>
              </a:solidFill>
            </a:endParaRPr>
          </a:p>
          <a:p>
            <a:pPr eaLnBrk="1" hangingPunct="1">
              <a:lnSpc>
                <a:spcPct val="125000"/>
              </a:lnSpc>
              <a:spcBef>
                <a:spcPts val="600"/>
              </a:spcBef>
            </a:pPr>
            <a:r>
              <a:rPr lang="zh-CN" altLang="en-US" sz="2400" b="1">
                <a:solidFill>
                  <a:srgbClr val="FF3300"/>
                </a:solidFill>
              </a:rPr>
              <a:t>●</a:t>
            </a:r>
            <a:r>
              <a:rPr lang="zh-CN" altLang="zh-CN" sz="2400" b="1"/>
              <a:t>对不同位置的特征进行聚合统计</a:t>
            </a:r>
            <a:r>
              <a:rPr lang="en-US" altLang="zh-CN" sz="2400" b="1"/>
              <a:t>,</a:t>
            </a:r>
            <a:r>
              <a:rPr lang="zh-CN" altLang="en-US" sz="2400" b="1"/>
              <a:t>称为</a:t>
            </a:r>
            <a:r>
              <a:rPr lang="zh-CN" altLang="zh-CN" sz="2400" b="1"/>
              <a:t>池化</a:t>
            </a:r>
            <a:r>
              <a:rPr lang="en-US" altLang="zh-CN" sz="2400" b="1"/>
              <a:t> (pooling)</a:t>
            </a:r>
            <a:r>
              <a:rPr lang="zh-CN" altLang="en-US" sz="2400" b="1"/>
              <a:t>。</a:t>
            </a:r>
            <a:endParaRPr lang="en-US" altLang="zh-CN" sz="2400" b="1"/>
          </a:p>
          <a:p>
            <a:pPr eaLnBrk="1" hangingPunct="1">
              <a:lnSpc>
                <a:spcPct val="125000"/>
              </a:lnSpc>
              <a:spcBef>
                <a:spcPts val="600"/>
              </a:spcBef>
            </a:pPr>
            <a:endParaRPr lang="en-US" altLang="zh-CN" sz="2400" b="1">
              <a:solidFill>
                <a:srgbClr val="FF3300"/>
              </a:solidFill>
            </a:endParaRPr>
          </a:p>
          <a:p>
            <a:pPr eaLnBrk="1" hangingPunct="1">
              <a:lnSpc>
                <a:spcPct val="125000"/>
              </a:lnSpc>
              <a:spcBef>
                <a:spcPts val="600"/>
              </a:spcBef>
            </a:pPr>
            <a:r>
              <a:rPr lang="zh-CN" altLang="en-US" sz="2400" b="1">
                <a:solidFill>
                  <a:srgbClr val="FF3300"/>
                </a:solidFill>
              </a:rPr>
              <a:t>●</a:t>
            </a:r>
            <a:r>
              <a:rPr lang="zh-CN" altLang="zh-CN" sz="2400" b="1"/>
              <a:t>池化</a:t>
            </a:r>
            <a:r>
              <a:rPr lang="zh-CN" altLang="en-US" sz="2400" b="1"/>
              <a:t>常用方法：</a:t>
            </a:r>
            <a:r>
              <a:rPr lang="zh-CN" altLang="zh-CN" sz="2400" b="1">
                <a:solidFill>
                  <a:srgbClr val="0000FF"/>
                </a:solidFill>
              </a:rPr>
              <a:t>平均池化</a:t>
            </a:r>
            <a:r>
              <a:rPr lang="zh-CN" altLang="en-US" sz="2400" b="1">
                <a:solidFill>
                  <a:srgbClr val="0000FF"/>
                </a:solidFill>
              </a:rPr>
              <a:t>、</a:t>
            </a:r>
            <a:r>
              <a:rPr lang="zh-CN" altLang="zh-CN" sz="2400" b="1">
                <a:solidFill>
                  <a:srgbClr val="0000FF"/>
                </a:solidFill>
              </a:rPr>
              <a:t>最大池化</a:t>
            </a:r>
            <a:r>
              <a:rPr lang="zh-CN" altLang="zh-CN" sz="2400" b="1"/>
              <a:t>。</a:t>
            </a:r>
            <a:endParaRPr lang="en-US" altLang="zh-CN" sz="2400" b="1"/>
          </a:p>
          <a:p>
            <a:pPr eaLnBrk="1" hangingPunct="1">
              <a:lnSpc>
                <a:spcPct val="125000"/>
              </a:lnSpc>
              <a:spcBef>
                <a:spcPts val="600"/>
              </a:spcBef>
            </a:pPr>
            <a:endParaRPr lang="en-US" altLang="zh-CN" sz="2400" b="1">
              <a:solidFill>
                <a:srgbClr val="FF3300"/>
              </a:solidFill>
            </a:endParaRPr>
          </a:p>
          <a:p>
            <a:pPr eaLnBrk="1" hangingPunct="1">
              <a:lnSpc>
                <a:spcPct val="125000"/>
              </a:lnSpc>
              <a:spcBef>
                <a:spcPts val="600"/>
              </a:spcBef>
            </a:pPr>
            <a:r>
              <a:rPr lang="zh-CN" altLang="en-US" sz="2400" b="1">
                <a:solidFill>
                  <a:srgbClr val="FF3300"/>
                </a:solidFill>
              </a:rPr>
              <a:t>●</a:t>
            </a:r>
            <a:r>
              <a:rPr lang="zh-CN" altLang="zh-CN" sz="2400" b="1"/>
              <a:t>卷积神经网络在池化层丢失大量的信息，从而降低了空间分辨率，导致了对于输入微小的变化，其输出几乎是不变的。</a:t>
            </a:r>
            <a:endParaRPr lang="zh-CN" altLang="en-US" sz="2400" b="1"/>
          </a:p>
        </p:txBody>
      </p:sp>
      <p:sp>
        <p:nvSpPr>
          <p:cNvPr id="62469" name="TextBox 1"/>
          <p:cNvSpPr txBox="1">
            <a:spLocks noChangeArrowheads="1"/>
          </p:cNvSpPr>
          <p:nvPr/>
        </p:nvSpPr>
        <p:spPr bwMode="auto">
          <a:xfrm>
            <a:off x="0" y="9906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zh-CN" sz="2400">
                <a:latin typeface="Times New Roman" panose="02020603050405020304" pitchFamily="18" charset="0"/>
                <a:ea typeface="黑体" panose="02010609060101010101" pitchFamily="49" charset="-122"/>
              </a:rPr>
              <a:t>池化</a:t>
            </a:r>
            <a:endParaRPr lang="zh-CN" altLang="en-US" sz="2400" b="1">
              <a:ea typeface="黑体" panose="02010609060101010101" pitchFamily="49" charset="-122"/>
            </a:endParaRPr>
          </a:p>
        </p:txBody>
      </p:sp>
    </p:spTree>
    <p:custDataLst>
      <p:tags r:id="rId1"/>
    </p:custDataLst>
  </p:cSld>
  <p:clrMapOvr>
    <a:masterClrMapping/>
  </p:clrMapOvr>
  <p:transition advTm="4048">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8600" y="990600"/>
            <a:ext cx="86868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349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9733AB9A-D874-4244-92C8-3E6385825722}" type="slidenum">
              <a:rPr lang="ja-JP" altLang="en-US" sz="1800">
                <a:solidFill>
                  <a:srgbClr val="A50021"/>
                </a:solidFill>
                <a:ea typeface="MS PGothic" panose="020B0600070205080204" pitchFamily="34" charset="-128"/>
              </a:rPr>
              <a:pPr>
                <a:lnSpc>
                  <a:spcPct val="100000"/>
                </a:lnSpc>
                <a:spcBef>
                  <a:spcPct val="0"/>
                </a:spcBef>
                <a:buClrTx/>
                <a:buFontTx/>
                <a:buNone/>
              </a:pPr>
              <a:t>54</a:t>
            </a:fld>
            <a:endParaRPr lang="en-US" altLang="ja-JP" sz="1800">
              <a:solidFill>
                <a:srgbClr val="A50021"/>
              </a:solidFill>
              <a:ea typeface="MS PGothic" panose="020B0600070205080204" pitchFamily="34" charset="-128"/>
            </a:endParaRPr>
          </a:p>
        </p:txBody>
      </p:sp>
      <p:sp>
        <p:nvSpPr>
          <p:cNvPr id="63492"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F3977161-37F8-4BCF-9D21-D1A84C1ABA65}"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54</a:t>
            </a:fld>
            <a:endParaRPr lang="en-US" altLang="ja-JP" sz="1800">
              <a:solidFill>
                <a:srgbClr val="A50021"/>
              </a:solidFill>
              <a:ea typeface="MS PGothic" panose="020B0600070205080204" pitchFamily="34" charset="-128"/>
            </a:endParaRPr>
          </a:p>
        </p:txBody>
      </p:sp>
      <p:sp>
        <p:nvSpPr>
          <p:cNvPr id="6349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b="1">
                <a:solidFill>
                  <a:schemeClr val="bg1"/>
                </a:solidFill>
                <a:latin typeface="Times New Roman" panose="02020603050405020304" pitchFamily="18" charset="0"/>
                <a:cs typeface="Times New Roman" panose="02020603050405020304" pitchFamily="18" charset="0"/>
              </a:rPr>
              <a:t>3.4  </a:t>
            </a:r>
            <a:r>
              <a:rPr lang="zh-CN" altLang="zh-CN" sz="3600" b="1">
                <a:solidFill>
                  <a:schemeClr val="bg1"/>
                </a:solidFill>
                <a:latin typeface="Times New Roman" panose="02020603050405020304" pitchFamily="18" charset="0"/>
                <a:cs typeface="Times New Roman" panose="02020603050405020304" pitchFamily="18" charset="0"/>
              </a:rPr>
              <a:t>卷积神经网络</a:t>
            </a:r>
            <a:r>
              <a:rPr lang="zh-CN" altLang="en-US" sz="3600" b="1">
                <a:solidFill>
                  <a:schemeClr val="bg1"/>
                </a:solidFill>
                <a:latin typeface="Times New Roman" panose="02020603050405020304" pitchFamily="18" charset="0"/>
                <a:cs typeface="Times New Roman" panose="02020603050405020304" pitchFamily="18" charset="0"/>
              </a:rPr>
              <a:t>的应用</a:t>
            </a:r>
            <a:endParaRPr lang="zh-CN" altLang="en-US" sz="3600" b="1">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3494" name="TextBox 6"/>
          <p:cNvSpPr txBox="1">
            <a:spLocks noChangeArrowheads="1"/>
          </p:cNvSpPr>
          <p:nvPr/>
        </p:nvSpPr>
        <p:spPr bwMode="auto">
          <a:xfrm>
            <a:off x="228600" y="1025525"/>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0000FF"/>
              </a:buClr>
              <a:buFont typeface="Wingdings" panose="05000000000000000000" pitchFamily="2" charset="2"/>
              <a:buChar char="Ø"/>
            </a:pPr>
            <a:r>
              <a:rPr lang="zh-CN" altLang="en-US" sz="2400" b="1"/>
              <a:t>一种典型的用来识别数字的卷积网络是</a:t>
            </a:r>
            <a:r>
              <a:rPr lang="en-US" altLang="zh-CN" sz="2400" b="1">
                <a:solidFill>
                  <a:srgbClr val="0000CC"/>
                </a:solidFill>
                <a:hlinkClick r:id="rId2" action="ppaction://hlinkfile"/>
              </a:rPr>
              <a:t>LeNet-5</a:t>
            </a:r>
            <a:r>
              <a:rPr lang="zh-CN" altLang="en-US" sz="2400" b="1"/>
              <a:t>。美国大多数银行当年用它识别支票上面的手写数字，达到了商用地步，说明该算法具有很高的准确性。</a:t>
            </a:r>
            <a:endParaRPr lang="en-US" altLang="zh-CN" sz="2400" b="1"/>
          </a:p>
          <a:p>
            <a:pPr eaLnBrk="1" hangingPunct="1">
              <a:lnSpc>
                <a:spcPct val="150000"/>
              </a:lnSpc>
              <a:spcBef>
                <a:spcPct val="0"/>
              </a:spcBef>
              <a:buClr>
                <a:srgbClr val="0000FF"/>
              </a:buClr>
              <a:buFont typeface="Wingdings" panose="05000000000000000000" pitchFamily="2" charset="2"/>
              <a:buChar char="Ø"/>
            </a:pPr>
            <a:endParaRPr lang="en-US" altLang="zh-CN" sz="2400" b="1"/>
          </a:p>
          <a:p>
            <a:pPr eaLnBrk="1" hangingPunct="1">
              <a:lnSpc>
                <a:spcPct val="150000"/>
              </a:lnSpc>
              <a:spcBef>
                <a:spcPct val="0"/>
              </a:spcBef>
              <a:buClr>
                <a:srgbClr val="0000FF"/>
              </a:buClr>
              <a:buFont typeface="Wingdings" panose="05000000000000000000" pitchFamily="2" charset="2"/>
              <a:buChar char="Ø"/>
            </a:pPr>
            <a:endParaRPr lang="en-US" altLang="zh-CN" sz="2400" b="1"/>
          </a:p>
          <a:p>
            <a:pPr eaLnBrk="1" hangingPunct="1">
              <a:lnSpc>
                <a:spcPct val="150000"/>
              </a:lnSpc>
              <a:spcBef>
                <a:spcPct val="0"/>
              </a:spcBef>
              <a:buClr>
                <a:srgbClr val="0000FF"/>
              </a:buClr>
              <a:buFont typeface="Wingdings" panose="05000000000000000000" pitchFamily="2" charset="2"/>
              <a:buChar char="Ø"/>
            </a:pPr>
            <a:endParaRPr lang="en-US" altLang="zh-CN" sz="2400" b="1"/>
          </a:p>
          <a:p>
            <a:pPr eaLnBrk="1" hangingPunct="1">
              <a:lnSpc>
                <a:spcPct val="150000"/>
              </a:lnSpc>
              <a:spcBef>
                <a:spcPct val="0"/>
              </a:spcBef>
              <a:buClr>
                <a:srgbClr val="0000FF"/>
              </a:buClr>
              <a:buFont typeface="Wingdings" panose="05000000000000000000" pitchFamily="2" charset="2"/>
              <a:buChar char="Ø"/>
            </a:pPr>
            <a:endParaRPr lang="en-US" altLang="zh-CN" sz="2400" b="1"/>
          </a:p>
          <a:p>
            <a:pPr eaLnBrk="1" hangingPunct="1">
              <a:lnSpc>
                <a:spcPct val="150000"/>
              </a:lnSpc>
              <a:spcBef>
                <a:spcPct val="0"/>
              </a:spcBef>
              <a:buClr>
                <a:srgbClr val="0000FF"/>
              </a:buClr>
              <a:buFont typeface="Wingdings" panose="05000000000000000000" pitchFamily="2" charset="2"/>
              <a:buChar char="Ø"/>
            </a:pPr>
            <a:endParaRPr lang="en-US" altLang="zh-CN" sz="2400" b="1"/>
          </a:p>
        </p:txBody>
      </p:sp>
      <p:pic>
        <p:nvPicPr>
          <p:cNvPr id="634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703513"/>
            <a:ext cx="441960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8600" y="990600"/>
            <a:ext cx="86868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51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799F356-D2BF-4AC7-8582-4FF69CAB8FD1}" type="slidenum">
              <a:rPr lang="ja-JP" altLang="en-US" sz="1800">
                <a:solidFill>
                  <a:srgbClr val="A50021"/>
                </a:solidFill>
                <a:ea typeface="MS PGothic" panose="020B0600070205080204" pitchFamily="34" charset="-128"/>
              </a:rPr>
              <a:pPr>
                <a:lnSpc>
                  <a:spcPct val="100000"/>
                </a:lnSpc>
                <a:spcBef>
                  <a:spcPct val="0"/>
                </a:spcBef>
                <a:buClrTx/>
                <a:buFontTx/>
                <a:buNone/>
              </a:pPr>
              <a:t>55</a:t>
            </a:fld>
            <a:endParaRPr lang="en-US" altLang="ja-JP" sz="1800">
              <a:solidFill>
                <a:srgbClr val="A50021"/>
              </a:solidFill>
              <a:ea typeface="MS PGothic" panose="020B0600070205080204" pitchFamily="34" charset="-128"/>
            </a:endParaRPr>
          </a:p>
        </p:txBody>
      </p:sp>
      <p:sp>
        <p:nvSpPr>
          <p:cNvPr id="64516"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C057598E-FE22-4948-907E-DB498672CA82}"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55</a:t>
            </a:fld>
            <a:endParaRPr lang="en-US" altLang="ja-JP" sz="1800">
              <a:solidFill>
                <a:srgbClr val="A50021"/>
              </a:solidFill>
              <a:ea typeface="MS PGothic" panose="020B0600070205080204" pitchFamily="34" charset="-128"/>
            </a:endParaRPr>
          </a:p>
        </p:txBody>
      </p:sp>
      <p:sp>
        <p:nvSpPr>
          <p:cNvPr id="64517"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en-US" altLang="zh-CN" sz="3600" b="1">
                <a:solidFill>
                  <a:schemeClr val="bg1"/>
                </a:solidFill>
                <a:latin typeface="Times New Roman" panose="02020603050405020304" pitchFamily="18" charset="0"/>
                <a:cs typeface="Times New Roman" panose="02020603050405020304" pitchFamily="18" charset="0"/>
              </a:rPr>
              <a:t>3.4  </a:t>
            </a:r>
            <a:r>
              <a:rPr lang="zh-CN" altLang="zh-CN" sz="3600" b="1">
                <a:solidFill>
                  <a:schemeClr val="bg1"/>
                </a:solidFill>
                <a:latin typeface="Times New Roman" panose="02020603050405020304" pitchFamily="18" charset="0"/>
                <a:cs typeface="Times New Roman" panose="02020603050405020304" pitchFamily="18" charset="0"/>
              </a:rPr>
              <a:t>卷积神经网络</a:t>
            </a:r>
            <a:r>
              <a:rPr lang="zh-CN" altLang="en-US" sz="3600" b="1">
                <a:solidFill>
                  <a:schemeClr val="bg1"/>
                </a:solidFill>
                <a:latin typeface="Times New Roman" panose="02020603050405020304" pitchFamily="18" charset="0"/>
                <a:cs typeface="Times New Roman" panose="02020603050405020304" pitchFamily="18" charset="0"/>
              </a:rPr>
              <a:t>的应用</a:t>
            </a:r>
            <a:endParaRPr lang="zh-CN" altLang="en-US" sz="3600" b="1">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518" name="TextBox 6"/>
          <p:cNvSpPr txBox="1">
            <a:spLocks noChangeArrowheads="1"/>
          </p:cNvSpPr>
          <p:nvPr/>
        </p:nvSpPr>
        <p:spPr bwMode="auto">
          <a:xfrm>
            <a:off x="228600" y="1066800"/>
            <a:ext cx="8686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0000FF"/>
              </a:buClr>
              <a:buFont typeface="Wingdings" panose="05000000000000000000" pitchFamily="2" charset="2"/>
              <a:buChar char="Ø"/>
            </a:pPr>
            <a:r>
              <a:rPr lang="en-US" altLang="zh-CN" sz="2400" b="1"/>
              <a:t>LeNet-5</a:t>
            </a:r>
            <a:r>
              <a:rPr lang="zh-CN" altLang="zh-CN" sz="2400" b="1"/>
              <a:t>是一个数字手写系统，不包含输入层，共有</a:t>
            </a:r>
            <a:r>
              <a:rPr lang="en-US" altLang="zh-CN" sz="2400" b="1"/>
              <a:t>7</a:t>
            </a:r>
            <a:r>
              <a:rPr lang="zh-CN" altLang="zh-CN" sz="2400" b="1"/>
              <a:t>层，每层都包含可训练参数（连接权重）。输入图像为</a:t>
            </a:r>
            <a:r>
              <a:rPr lang="en-US" altLang="zh-CN" sz="2400" b="1"/>
              <a:t>32*32</a:t>
            </a:r>
            <a:r>
              <a:rPr lang="zh-CN" altLang="zh-CN" sz="2400" b="1"/>
              <a:t>大小。</a:t>
            </a:r>
            <a:endParaRPr lang="en-US" altLang="zh-CN" sz="2400" b="1"/>
          </a:p>
        </p:txBody>
      </p:sp>
      <p:pic>
        <p:nvPicPr>
          <p:cNvPr id="179202" name="Picture 2"/>
          <p:cNvPicPr>
            <a:picLocks noChangeAspect="1" noChangeArrowheads="1"/>
          </p:cNvPicPr>
          <p:nvPr/>
        </p:nvPicPr>
        <p:blipFill>
          <a:blip r:embed="rId3"/>
          <a:srcRect/>
          <a:stretch>
            <a:fillRect/>
          </a:stretch>
        </p:blipFill>
        <p:spPr bwMode="auto">
          <a:xfrm>
            <a:off x="198438" y="2514600"/>
            <a:ext cx="8799512" cy="3657600"/>
          </a:xfrm>
          <a:prstGeom prst="rect">
            <a:avLst/>
          </a:prstGeom>
          <a:noFill/>
          <a:ln>
            <a:noFill/>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AEEB411-A6F8-4458-A9CA-BC3C3C04DE2D}" type="slidenum">
              <a:rPr lang="ja-JP" altLang="en-US" sz="1800">
                <a:solidFill>
                  <a:srgbClr val="A50021"/>
                </a:solidFill>
                <a:ea typeface="MS PGothic" panose="020B0600070205080204" pitchFamily="34" charset="-128"/>
              </a:rPr>
              <a:pPr>
                <a:lnSpc>
                  <a:spcPct val="100000"/>
                </a:lnSpc>
                <a:spcBef>
                  <a:spcPct val="0"/>
                </a:spcBef>
                <a:buClrTx/>
                <a:buFontTx/>
                <a:buNone/>
              </a:pPr>
              <a:t>56</a:t>
            </a:fld>
            <a:endParaRPr lang="en-US" altLang="ja-JP" sz="1800">
              <a:solidFill>
                <a:srgbClr val="A50021"/>
              </a:solidFill>
              <a:ea typeface="MS PGothic" panose="020B0600070205080204" pitchFamily="34" charset="-128"/>
            </a:endParaRPr>
          </a:p>
        </p:txBody>
      </p:sp>
      <p:sp>
        <p:nvSpPr>
          <p:cNvPr id="66563" name="Rectangle 3"/>
          <p:cNvSpPr>
            <a:spLocks noGrp="1" noChangeArrowheads="1"/>
          </p:cNvSpPr>
          <p:nvPr>
            <p:ph type="body" idx="1"/>
          </p:nvPr>
        </p:nvSpPr>
        <p:spPr>
          <a:xfrm>
            <a:off x="250825" y="908050"/>
            <a:ext cx="8512175" cy="5400675"/>
          </a:xfrm>
        </p:spPr>
        <p:txBody>
          <a:bodyPr/>
          <a:lstStyle/>
          <a:p>
            <a:pPr marL="187325" indent="-187325" eaLnBrk="1" hangingPunct="1">
              <a:buFont typeface="Wingdings" panose="05000000000000000000" pitchFamily="2" charset="2"/>
              <a:buChar char="q"/>
            </a:pPr>
            <a:r>
              <a:rPr lang="zh-CN" altLang="zh-CN" sz="2400" b="1" smtClean="0"/>
              <a:t>针对卷积神经网络训练数据需求大、环境适应能力弱、可解释性差、数据分享难等不足，</a:t>
            </a:r>
            <a:r>
              <a:rPr lang="en-US" altLang="zh-CN" sz="2400" b="1" smtClean="0"/>
              <a:t>2017</a:t>
            </a:r>
            <a:r>
              <a:rPr lang="zh-CN" altLang="zh-CN" sz="2400" b="1" smtClean="0"/>
              <a:t>年</a:t>
            </a:r>
            <a:r>
              <a:rPr lang="en-US" altLang="zh-CN" sz="2400" b="1" smtClean="0"/>
              <a:t>10</a:t>
            </a:r>
            <a:r>
              <a:rPr lang="zh-CN" altLang="zh-CN" sz="2400" b="1" smtClean="0"/>
              <a:t>月，</a:t>
            </a:r>
            <a:r>
              <a:rPr lang="en-US" altLang="zh-CN" sz="2400" b="1" smtClean="0"/>
              <a:t>Geoffrey E. Hinton</a:t>
            </a:r>
            <a:r>
              <a:rPr lang="zh-CN" altLang="zh-CN" sz="2400" b="1" smtClean="0"/>
              <a:t>教授等在 “神经信息处理系统大会上发表论文，提出了新型神经网络结构——</a:t>
            </a:r>
            <a:r>
              <a:rPr lang="zh-CN" altLang="zh-CN" sz="2400" b="1" smtClean="0">
                <a:solidFill>
                  <a:srgbClr val="0000FF"/>
                </a:solidFill>
              </a:rPr>
              <a:t>胶囊网络</a:t>
            </a:r>
            <a:r>
              <a:rPr lang="zh-CN" altLang="zh-CN" sz="2400" b="1" smtClean="0"/>
              <a:t>（</a:t>
            </a:r>
            <a:r>
              <a:rPr lang="en-US" altLang="zh-CN" sz="2400" b="1" smtClean="0"/>
              <a:t>Capsule Networks</a:t>
            </a:r>
            <a:r>
              <a:rPr lang="zh-CN" altLang="zh-CN" sz="2400" b="1" smtClean="0"/>
              <a:t>）。</a:t>
            </a:r>
            <a:endParaRPr lang="en-US" altLang="zh-CN" sz="2400" b="1" smtClean="0"/>
          </a:p>
          <a:p>
            <a:pPr marL="187325" indent="-187325" eaLnBrk="1" hangingPunct="1">
              <a:buFont typeface="Wingdings" panose="05000000000000000000" pitchFamily="2" charset="2"/>
              <a:buChar char="q"/>
            </a:pPr>
            <a:r>
              <a:rPr lang="zh-CN" altLang="zh-CN" sz="2400" b="1" smtClean="0"/>
              <a:t>胶囊是一个包含多个神经元的载体，每个神经元表示了图像中出现的特定实体的各种属性。</a:t>
            </a:r>
            <a:endParaRPr lang="en-US" altLang="zh-CN" sz="2400" b="1" smtClean="0"/>
          </a:p>
          <a:p>
            <a:pPr marL="187325" indent="-187325" eaLnBrk="1" hangingPunct="1">
              <a:buFont typeface="Wingdings" panose="05000000000000000000" pitchFamily="2" charset="2"/>
              <a:buChar char="q"/>
            </a:pPr>
            <a:r>
              <a:rPr lang="zh-CN" altLang="zh-CN" sz="2400" b="1" smtClean="0">
                <a:solidFill>
                  <a:srgbClr val="0000FF"/>
                </a:solidFill>
              </a:rPr>
              <a:t>胶囊不是传统神经网络中的一个神经元，而是一组神经元。</a:t>
            </a:r>
            <a:endParaRPr lang="en-US" altLang="zh-CN" sz="2400" b="1" smtClean="0">
              <a:solidFill>
                <a:srgbClr val="0000FF"/>
              </a:solidFill>
            </a:endParaRPr>
          </a:p>
          <a:p>
            <a:pPr marL="187325" indent="-187325" eaLnBrk="1" hangingPunct="1">
              <a:buFont typeface="Wingdings" panose="05000000000000000000" pitchFamily="2" charset="2"/>
              <a:buChar char="q"/>
            </a:pPr>
            <a:r>
              <a:rPr lang="zh-CN" altLang="zh-CN" sz="2400" b="1" smtClean="0">
                <a:solidFill>
                  <a:srgbClr val="0000FF"/>
                </a:solidFill>
              </a:rPr>
              <a:t>胶囊网络的核心思想：</a:t>
            </a:r>
            <a:r>
              <a:rPr lang="zh-CN" altLang="zh-CN" sz="2400" b="1" smtClean="0"/>
              <a:t>胶囊里封装的检测特征的相关信息是以向量的形式存在的，胶囊的输入是一个向量，是用一组神经元来表示多个特征。</a:t>
            </a:r>
            <a:endParaRPr lang="zh-CN" altLang="en-US" sz="2400" b="1" smtClean="0"/>
          </a:p>
        </p:txBody>
      </p:sp>
      <p:sp>
        <p:nvSpPr>
          <p:cNvPr id="66564" name="Rectangle 4"/>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6565" name="Rectangle 5"/>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6566" name="Rectangle 11"/>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4 </a:t>
            </a:r>
            <a:r>
              <a:rPr lang="zh-CN" altLang="zh-CN" sz="3600" b="0" smtClean="0">
                <a:latin typeface="Times New Roman" panose="02020603050405020304" pitchFamily="18" charset="0"/>
                <a:ea typeface="黑体" panose="02010609060101010101" pitchFamily="49" charset="-122"/>
              </a:rPr>
              <a:t>胶囊网络</a:t>
            </a:r>
            <a:endParaRPr lang="zh-CN" altLang="en-US" sz="3600" b="0" smtClean="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BB30F8A-856A-4C7B-B412-972E46FED958}" type="slidenum">
              <a:rPr lang="ja-JP" altLang="en-US" sz="1800">
                <a:solidFill>
                  <a:srgbClr val="A50021"/>
                </a:solidFill>
                <a:ea typeface="MS PGothic" panose="020B0600070205080204" pitchFamily="34" charset="-128"/>
              </a:rPr>
              <a:pPr>
                <a:lnSpc>
                  <a:spcPct val="100000"/>
                </a:lnSpc>
                <a:spcBef>
                  <a:spcPct val="0"/>
                </a:spcBef>
                <a:buClrTx/>
                <a:buFontTx/>
                <a:buNone/>
              </a:pPr>
              <a:t>57</a:t>
            </a:fld>
            <a:endParaRPr lang="en-US" altLang="ja-JP" sz="1800">
              <a:solidFill>
                <a:srgbClr val="A50021"/>
              </a:solidFill>
              <a:ea typeface="MS PGothic" panose="020B0600070205080204" pitchFamily="34" charset="-128"/>
            </a:endParaRPr>
          </a:p>
        </p:txBody>
      </p:sp>
      <p:sp>
        <p:nvSpPr>
          <p:cNvPr id="67587" name="Rectangle 3"/>
          <p:cNvSpPr>
            <a:spLocks noGrp="1" noChangeArrowheads="1"/>
          </p:cNvSpPr>
          <p:nvPr>
            <p:ph type="body" idx="1"/>
          </p:nvPr>
        </p:nvSpPr>
        <p:spPr>
          <a:xfrm>
            <a:off x="250825" y="908050"/>
            <a:ext cx="8512175" cy="1530350"/>
          </a:xfrm>
        </p:spPr>
        <p:txBody>
          <a:bodyPr/>
          <a:lstStyle/>
          <a:p>
            <a:pPr marL="187325" indent="-187325" eaLnBrk="1" hangingPunct="1">
              <a:buFont typeface="Wingdings" panose="05000000000000000000" pitchFamily="2" charset="2"/>
              <a:buChar char="q"/>
            </a:pPr>
            <a:r>
              <a:rPr lang="zh-CN" altLang="zh-CN" sz="2400" b="1" smtClean="0">
                <a:solidFill>
                  <a:srgbClr val="0000FF"/>
                </a:solidFill>
                <a:latin typeface="Times New Roman" panose="02020603050405020304" pitchFamily="18" charset="0"/>
              </a:rPr>
              <a:t>输入层</a:t>
            </a:r>
            <a:r>
              <a:rPr lang="zh-CN" altLang="en-US" sz="2400" b="1" smtClean="0">
                <a:solidFill>
                  <a:srgbClr val="0000FF"/>
                </a:solidFill>
                <a:latin typeface="Times New Roman" panose="02020603050405020304" pitchFamily="18" charset="0"/>
              </a:rPr>
              <a:t>：</a:t>
            </a:r>
            <a:r>
              <a:rPr lang="zh-CN" altLang="zh-CN" sz="2400" b="1" smtClean="0">
                <a:latin typeface="Times New Roman" panose="02020603050405020304" pitchFamily="18" charset="0"/>
              </a:rPr>
              <a:t>数字图片</a:t>
            </a:r>
            <a:r>
              <a:rPr lang="zh-CN" altLang="en-US" sz="2400" b="1" smtClean="0">
                <a:latin typeface="Times New Roman" panose="02020603050405020304" pitchFamily="18" charset="0"/>
              </a:rPr>
              <a:t>经过</a:t>
            </a:r>
            <a:r>
              <a:rPr lang="zh-CN" altLang="zh-CN" sz="2400" smtClean="0"/>
              <a:t>标准的卷积层，有</a:t>
            </a:r>
            <a:r>
              <a:rPr lang="en-US" altLang="zh-CN" sz="2400" smtClean="0"/>
              <a:t>256</a:t>
            </a:r>
            <a:r>
              <a:rPr lang="zh-CN" altLang="zh-CN" sz="2400" smtClean="0"/>
              <a:t>个通道，每个通道均用</a:t>
            </a:r>
            <a:r>
              <a:rPr lang="en-US" altLang="zh-CN" sz="2400" smtClean="0"/>
              <a:t>9</a:t>
            </a:r>
            <a:r>
              <a:rPr lang="zh-CN" altLang="zh-CN" sz="2400" smtClean="0"/>
              <a:t>×</a:t>
            </a:r>
            <a:r>
              <a:rPr lang="en-US" altLang="zh-CN" sz="2400" smtClean="0"/>
              <a:t>9</a:t>
            </a:r>
            <a:r>
              <a:rPr lang="zh-CN" altLang="zh-CN" sz="2400" smtClean="0"/>
              <a:t>的卷积核，将输入层图片中的像素亮度转化成局部特征输出，作为</a:t>
            </a:r>
            <a:r>
              <a:rPr lang="en-US" altLang="zh-CN" sz="2400" smtClean="0"/>
              <a:t>Conv1</a:t>
            </a:r>
            <a:r>
              <a:rPr lang="zh-CN" altLang="zh-CN" sz="2400" smtClean="0"/>
              <a:t>层的输入。</a:t>
            </a:r>
            <a:endParaRPr lang="en-US" altLang="zh-CN" sz="2400" smtClean="0"/>
          </a:p>
          <a:p>
            <a:pPr marL="187325" indent="-187325" eaLnBrk="1" hangingPunct="1">
              <a:buFont typeface="Wingdings" panose="05000000000000000000" pitchFamily="2" charset="2"/>
              <a:buChar char="q"/>
            </a:pPr>
            <a:r>
              <a:rPr lang="en-US" altLang="zh-CN" sz="2400" smtClean="0">
                <a:solidFill>
                  <a:srgbClr val="0000FF"/>
                </a:solidFill>
              </a:rPr>
              <a:t>PrimaryCaps</a:t>
            </a:r>
            <a:r>
              <a:rPr lang="zh-CN" altLang="zh-CN" sz="2400" smtClean="0">
                <a:solidFill>
                  <a:srgbClr val="0000FF"/>
                </a:solidFill>
              </a:rPr>
              <a:t>层</a:t>
            </a:r>
            <a:r>
              <a:rPr lang="zh-CN" altLang="en-US" sz="2400" smtClean="0">
                <a:solidFill>
                  <a:srgbClr val="0000FF"/>
                </a:solidFill>
              </a:rPr>
              <a:t>：</a:t>
            </a:r>
            <a:r>
              <a:rPr lang="zh-CN" altLang="zh-CN" sz="2400" smtClean="0"/>
              <a:t>卷积的胶囊层，包含</a:t>
            </a:r>
            <a:r>
              <a:rPr lang="en-US" altLang="zh-CN" sz="2400" smtClean="0"/>
              <a:t>32</a:t>
            </a:r>
            <a:r>
              <a:rPr lang="zh-CN" altLang="zh-CN" sz="2400" smtClean="0"/>
              <a:t>个胶囊。</a:t>
            </a:r>
            <a:r>
              <a:rPr lang="en-US" altLang="zh-CN" sz="2400" smtClean="0"/>
              <a:t>PrimaryCaps</a:t>
            </a:r>
            <a:r>
              <a:rPr lang="zh-CN" altLang="zh-CN" sz="2400" smtClean="0"/>
              <a:t>才是胶囊真正开始的地方。</a:t>
            </a:r>
            <a:endParaRPr lang="zh-CN" altLang="en-US" sz="2400" smtClean="0"/>
          </a:p>
        </p:txBody>
      </p:sp>
      <p:sp>
        <p:nvSpPr>
          <p:cNvPr id="67588" name="Rectangle 5"/>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7589"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7590" name="Rectangle 26"/>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4 </a:t>
            </a:r>
            <a:r>
              <a:rPr lang="zh-CN" altLang="zh-CN" sz="3600" b="0" smtClean="0">
                <a:latin typeface="Times New Roman" panose="02020603050405020304" pitchFamily="18" charset="0"/>
                <a:ea typeface="黑体" panose="02010609060101010101" pitchFamily="49" charset="-122"/>
              </a:rPr>
              <a:t>胶囊网络</a:t>
            </a:r>
            <a:endParaRPr lang="zh-CN" altLang="en-US" sz="3600" b="0" smtClean="0">
              <a:latin typeface="Times New Roman" panose="02020603050405020304" pitchFamily="18" charset="0"/>
              <a:ea typeface="黑体" panose="02010609060101010101" pitchFamily="49" charset="-122"/>
            </a:endParaRPr>
          </a:p>
        </p:txBody>
      </p:sp>
      <p:pic>
        <p:nvPicPr>
          <p:cNvPr id="67591" name="图片 25" descr="说明: Z:\Mac 上的 yhilly\微云同步盘\1-deep learning图书\book-writing\pics\chap16\capuse-stru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357563"/>
            <a:ext cx="80010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94279C2-D58A-471F-BF5C-D07555CE8982}" type="slidenum">
              <a:rPr lang="ja-JP" altLang="en-US" sz="1800">
                <a:solidFill>
                  <a:srgbClr val="A50021"/>
                </a:solidFill>
                <a:ea typeface="MS PGothic" panose="020B0600070205080204" pitchFamily="34" charset="-128"/>
              </a:rPr>
              <a:pPr>
                <a:lnSpc>
                  <a:spcPct val="100000"/>
                </a:lnSpc>
                <a:spcBef>
                  <a:spcPct val="0"/>
                </a:spcBef>
                <a:buClrTx/>
                <a:buFontTx/>
                <a:buNone/>
              </a:pPr>
              <a:t>58</a:t>
            </a:fld>
            <a:endParaRPr lang="en-US" altLang="ja-JP" sz="1800">
              <a:solidFill>
                <a:srgbClr val="A50021"/>
              </a:solidFill>
              <a:ea typeface="MS PGothic" panose="020B0600070205080204" pitchFamily="34" charset="-128"/>
            </a:endParaRPr>
          </a:p>
        </p:txBody>
      </p:sp>
      <p:sp>
        <p:nvSpPr>
          <p:cNvPr id="68611" name="Rectangle 3"/>
          <p:cNvSpPr>
            <a:spLocks noGrp="1" noChangeArrowheads="1"/>
          </p:cNvSpPr>
          <p:nvPr>
            <p:ph type="body" idx="1"/>
          </p:nvPr>
        </p:nvSpPr>
        <p:spPr>
          <a:xfrm>
            <a:off x="250825" y="908050"/>
            <a:ext cx="8512175" cy="1530350"/>
          </a:xfrm>
        </p:spPr>
        <p:txBody>
          <a:bodyPr/>
          <a:lstStyle/>
          <a:p>
            <a:pPr marL="187325" indent="-187325" eaLnBrk="1" hangingPunct="1">
              <a:buFont typeface="Wingdings" panose="05000000000000000000" pitchFamily="2" charset="2"/>
              <a:buChar char="q"/>
            </a:pPr>
            <a:r>
              <a:rPr lang="en-US" altLang="zh-CN" sz="2400" b="1" smtClean="0">
                <a:solidFill>
                  <a:srgbClr val="0000FF"/>
                </a:solidFill>
              </a:rPr>
              <a:t>DigitCaps</a:t>
            </a:r>
            <a:r>
              <a:rPr lang="zh-CN" altLang="zh-CN" sz="2400" b="1" smtClean="0">
                <a:solidFill>
                  <a:srgbClr val="0000FF"/>
                </a:solidFill>
              </a:rPr>
              <a:t>层</a:t>
            </a:r>
            <a:r>
              <a:rPr lang="zh-CN" altLang="en-US" sz="2400" b="1" smtClean="0">
                <a:solidFill>
                  <a:srgbClr val="0000FF"/>
                </a:solidFill>
              </a:rPr>
              <a:t>：</a:t>
            </a:r>
            <a:r>
              <a:rPr lang="zh-CN" altLang="zh-CN" sz="2400" b="1" smtClean="0"/>
              <a:t>胶囊网络的全连接层。</a:t>
            </a:r>
            <a:endParaRPr lang="en-US" altLang="zh-CN" sz="2400" b="1" smtClean="0"/>
          </a:p>
          <a:p>
            <a:pPr marL="187325" indent="-187325" eaLnBrk="1" hangingPunct="1">
              <a:buFont typeface="Wingdings" panose="05000000000000000000" pitchFamily="2" charset="2"/>
              <a:buChar char="q"/>
            </a:pPr>
            <a:r>
              <a:rPr lang="zh-CN" altLang="zh-CN" sz="2400" b="1" smtClean="0"/>
              <a:t>要识别的是</a:t>
            </a:r>
            <a:r>
              <a:rPr lang="en-US" altLang="zh-CN" sz="2400" b="1" smtClean="0"/>
              <a:t>10</a:t>
            </a:r>
            <a:r>
              <a:rPr lang="zh-CN" altLang="zh-CN" sz="2400" b="1" smtClean="0"/>
              <a:t>类数字（</a:t>
            </a:r>
            <a:r>
              <a:rPr lang="en-US" altLang="zh-CN" sz="2400" b="1" smtClean="0"/>
              <a:t>0~9</a:t>
            </a:r>
            <a:r>
              <a:rPr lang="zh-CN" altLang="zh-CN" sz="2400" b="1" smtClean="0"/>
              <a:t>），因此该层的胶囊个数共有</a:t>
            </a:r>
            <a:r>
              <a:rPr lang="en-US" altLang="zh-CN" sz="2400" b="1" smtClean="0"/>
              <a:t>10</a:t>
            </a:r>
            <a:r>
              <a:rPr lang="zh-CN" altLang="zh-CN" sz="2400" b="1" smtClean="0"/>
              <a:t>个，每个胶囊表示的向量中元素的个数为</a:t>
            </a:r>
            <a:r>
              <a:rPr lang="en-US" altLang="zh-CN" sz="2400" b="1" smtClean="0"/>
              <a:t>16</a:t>
            </a:r>
            <a:r>
              <a:rPr lang="zh-CN" altLang="zh-CN" sz="2400" b="1" smtClean="0"/>
              <a:t>，代表着不同状态下的同一个数字。</a:t>
            </a:r>
            <a:endParaRPr lang="zh-CN" altLang="en-US" sz="2400" b="1" smtClean="0"/>
          </a:p>
        </p:txBody>
      </p:sp>
      <p:sp>
        <p:nvSpPr>
          <p:cNvPr id="68612" name="Rectangle 5"/>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8613"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68614" name="Rectangle 26"/>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5 </a:t>
            </a:r>
            <a:r>
              <a:rPr lang="zh-CN" altLang="zh-CN" sz="3600" b="0" smtClean="0">
                <a:latin typeface="Times New Roman" panose="02020603050405020304" pitchFamily="18" charset="0"/>
                <a:ea typeface="黑体" panose="02010609060101010101" pitchFamily="49" charset="-122"/>
              </a:rPr>
              <a:t>胶囊网络</a:t>
            </a:r>
            <a:endParaRPr lang="zh-CN" altLang="en-US" sz="3600" b="0" smtClean="0">
              <a:latin typeface="Times New Roman" panose="02020603050405020304" pitchFamily="18" charset="0"/>
              <a:ea typeface="黑体" panose="02010609060101010101" pitchFamily="49" charset="-122"/>
            </a:endParaRPr>
          </a:p>
        </p:txBody>
      </p:sp>
      <p:pic>
        <p:nvPicPr>
          <p:cNvPr id="68615" name="图片 25" descr="说明: Z:\Mac 上的 yhilly\微云同步盘\1-deep learning图书\book-writing\pics\chap16\capuse-stru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357563"/>
            <a:ext cx="80010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9286721-E03A-4C17-A9D1-B569679E06FD}" type="slidenum">
              <a:rPr lang="ja-JP" altLang="en-US" sz="1800">
                <a:solidFill>
                  <a:srgbClr val="A50021"/>
                </a:solidFill>
                <a:ea typeface="MS PGothic" panose="020B0600070205080204" pitchFamily="34" charset="-128"/>
              </a:rPr>
              <a:pPr>
                <a:lnSpc>
                  <a:spcPct val="100000"/>
                </a:lnSpc>
                <a:spcBef>
                  <a:spcPct val="0"/>
                </a:spcBef>
                <a:buClrTx/>
                <a:buFontTx/>
                <a:buNone/>
              </a:pPr>
              <a:t>59</a:t>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5 </a:t>
            </a:r>
            <a:r>
              <a:rPr lang="zh-CN" altLang="zh-CN" sz="3600" b="0" smtClean="0">
                <a:latin typeface="Times New Roman" panose="02020603050405020304" pitchFamily="18" charset="0"/>
                <a:ea typeface="黑体" panose="02010609060101010101" pitchFamily="49" charset="-122"/>
              </a:rPr>
              <a:t>胶囊网络</a:t>
            </a:r>
            <a:endParaRPr lang="zh-CN" altLang="en-US" sz="3600" b="0" smtClean="0">
              <a:latin typeface="Times New Roman" panose="02020603050405020304" pitchFamily="18" charset="0"/>
              <a:ea typeface="黑体" panose="02010609060101010101" pitchFamily="49" charset="-122"/>
            </a:endParaRPr>
          </a:p>
        </p:txBody>
      </p:sp>
      <p:sp>
        <p:nvSpPr>
          <p:cNvPr id="6" name="Rectangle 5"/>
          <p:cNvSpPr txBox="1">
            <a:spLocks noChangeArrowheads="1"/>
          </p:cNvSpPr>
          <p:nvPr/>
        </p:nvSpPr>
        <p:spPr bwMode="auto">
          <a:xfrm>
            <a:off x="457200" y="1066800"/>
            <a:ext cx="8305800" cy="4800600"/>
          </a:xfrm>
          <a:prstGeom prst="rect">
            <a:avLst/>
          </a:prstGeom>
          <a:noFill/>
          <a:ln w="9525">
            <a:noFill/>
            <a:miter lim="800000"/>
            <a:headEnd/>
            <a:tailEnd/>
          </a:ln>
        </p:spPr>
        <p:txBody>
          <a:bodyPr/>
          <a:lstStyle/>
          <a:p>
            <a:pPr algn="just" eaLnBrk="1" hangingPunct="1">
              <a:lnSpc>
                <a:spcPct val="125000"/>
              </a:lnSpc>
              <a:spcBef>
                <a:spcPts val="600"/>
              </a:spcBef>
              <a:defRPr/>
            </a:pPr>
            <a:r>
              <a:rPr lang="zh-CN" altLang="en-US" sz="2400" b="1" dirty="0">
                <a:solidFill>
                  <a:srgbClr val="FF3300"/>
                </a:solidFill>
                <a:latin typeface="Arial" charset="0"/>
              </a:rPr>
              <a:t>●</a:t>
            </a:r>
            <a:r>
              <a:rPr lang="zh-CN" altLang="zh-CN" sz="2400" b="1" dirty="0"/>
              <a:t>使用胶囊神经网络需要的训练数据量，远小于卷积神经网络，它采用动态路由协议算法，仅使用三层网络便可表现出很出色的性能，能够与深度卷积神经网络相当。</a:t>
            </a:r>
            <a:endParaRPr lang="en-US" altLang="zh-CN" sz="2400" b="1" dirty="0"/>
          </a:p>
          <a:p>
            <a:pPr algn="just" eaLnBrk="1" hangingPunct="1">
              <a:lnSpc>
                <a:spcPct val="125000"/>
              </a:lnSpc>
              <a:spcBef>
                <a:spcPts val="600"/>
              </a:spcBef>
              <a:defRPr/>
            </a:pPr>
            <a:r>
              <a:rPr lang="zh-CN" altLang="en-US" sz="2400" b="1" dirty="0">
                <a:solidFill>
                  <a:srgbClr val="FF3300"/>
                </a:solidFill>
                <a:latin typeface="Arial" charset="0"/>
              </a:rPr>
              <a:t>●</a:t>
            </a:r>
            <a:r>
              <a:rPr lang="zh-CN" altLang="zh-CN" sz="2400" b="1" dirty="0"/>
              <a:t>胶囊网络解决了卷积神经网络存在的信息丢失、视角变化等问题。</a:t>
            </a:r>
          </a:p>
          <a:p>
            <a:pPr algn="just" eaLnBrk="1" hangingPunct="1">
              <a:lnSpc>
                <a:spcPct val="125000"/>
              </a:lnSpc>
              <a:spcBef>
                <a:spcPts val="600"/>
              </a:spcBef>
              <a:defRPr/>
            </a:pPr>
            <a:r>
              <a:rPr lang="zh-CN" altLang="en-US" sz="2400" b="1" dirty="0">
                <a:solidFill>
                  <a:srgbClr val="FF3300"/>
                </a:solidFill>
                <a:latin typeface="Arial" charset="0"/>
              </a:rPr>
              <a:t>●</a:t>
            </a:r>
            <a:r>
              <a:rPr lang="zh-CN" altLang="zh-CN" sz="2400" b="1" dirty="0"/>
              <a:t>由于胶囊网络具有分别处理不同属性的能力，相比于</a:t>
            </a:r>
            <a:r>
              <a:rPr lang="en-US" altLang="zh-CN" sz="2400" b="1" dirty="0"/>
              <a:t>CNN</a:t>
            </a:r>
            <a:r>
              <a:rPr lang="zh-CN" altLang="zh-CN" sz="2400" b="1" dirty="0"/>
              <a:t>可以提高对图像变换的鲁棒性，在图像分割中也会有出色的表现。</a:t>
            </a:r>
          </a:p>
          <a:p>
            <a:pPr algn="just" eaLnBrk="1" hangingPunct="1">
              <a:lnSpc>
                <a:spcPct val="125000"/>
              </a:lnSpc>
              <a:spcBef>
                <a:spcPts val="600"/>
              </a:spcBef>
              <a:defRPr/>
            </a:pPr>
            <a:r>
              <a:rPr lang="zh-CN" altLang="en-US" sz="2400" b="1" dirty="0">
                <a:solidFill>
                  <a:srgbClr val="FF3300"/>
                </a:solidFill>
                <a:latin typeface="Arial" charset="0"/>
              </a:rPr>
              <a:t>●</a:t>
            </a:r>
            <a:r>
              <a:rPr lang="zh-CN" altLang="zh-CN" sz="2400" b="1" dirty="0"/>
              <a:t>胶囊网络相对于卷积网络的工作机理更接近人脑的工作方式。</a:t>
            </a:r>
            <a:endParaRPr lang="en-US" altLang="zh-CN" sz="2400" b="1" kern="0" dirty="0">
              <a:latin typeface="Times New Roman" pitchFamily="18" charset="0"/>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4"/>
          <p:cNvGraphicFramePr>
            <a:graphicFrameLocks noGrp="1" noChangeAspect="1"/>
          </p:cNvGraphicFramePr>
          <p:nvPr>
            <p:ph idx="1"/>
          </p:nvPr>
        </p:nvGraphicFramePr>
        <p:xfrm>
          <a:off x="1093788" y="1371600"/>
          <a:ext cx="6956425" cy="4473575"/>
        </p:xfrm>
        <a:graphic>
          <a:graphicData uri="http://schemas.openxmlformats.org/presentationml/2006/ole">
            <mc:AlternateContent xmlns:mc="http://schemas.openxmlformats.org/markup-compatibility/2006">
              <mc:Choice xmlns:v="urn:schemas-microsoft-com:vml" Requires="v">
                <p:oleObj spid="_x0000_s11268" r:id="rId3" imgW="2870200" imgH="1905000" progId="Equation.3">
                  <p:embed/>
                </p:oleObj>
              </mc:Choice>
              <mc:Fallback>
                <p:oleObj r:id="rId3" imgW="2870200" imgH="19050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88" y="1371600"/>
                        <a:ext cx="69564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67" name="Rectangle 2"/>
          <p:cNvSpPr>
            <a:spLocks noGrp="1" noChangeArrowheads="1"/>
          </p:cNvSpPr>
          <p:nvPr>
            <p:ph type="title"/>
          </p:nvPr>
        </p:nvSpPr>
        <p:spPr/>
        <p:txBody>
          <a:bodyPr anchor="ctr"/>
          <a:lstStyle/>
          <a:p>
            <a:pPr eaLnBrk="1" hangingPunct="1"/>
            <a:r>
              <a:rPr lang="zh-CN" altLang="en-US" smtClean="0"/>
              <a:t>可微阈值单元</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E7F55989-F347-4C45-8D6B-20199E786CB4}" type="slidenum">
              <a:rPr lang="ja-JP" altLang="en-US" sz="1800">
                <a:solidFill>
                  <a:srgbClr val="A50021"/>
                </a:solidFill>
                <a:ea typeface="MS PGothic" panose="020B0600070205080204" pitchFamily="34" charset="-128"/>
              </a:rPr>
              <a:pPr>
                <a:lnSpc>
                  <a:spcPct val="100000"/>
                </a:lnSpc>
                <a:spcBef>
                  <a:spcPct val="0"/>
                </a:spcBef>
                <a:buClrTx/>
                <a:buFontTx/>
                <a:buNone/>
              </a:pPr>
              <a:t>60</a:t>
            </a:fld>
            <a:endParaRPr lang="en-US" altLang="ja-JP" sz="1800">
              <a:solidFill>
                <a:srgbClr val="A50021"/>
              </a:solidFill>
              <a:ea typeface="MS PGothic" panose="020B0600070205080204" pitchFamily="34" charset="-128"/>
            </a:endParaRPr>
          </a:p>
        </p:txBody>
      </p:sp>
      <p:sp>
        <p:nvSpPr>
          <p:cNvPr id="70659"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6.1  </a:t>
            </a:r>
            <a:r>
              <a:rPr lang="zh-CN" altLang="en-US" sz="3600">
                <a:solidFill>
                  <a:schemeClr val="bg1"/>
                </a:solidFill>
                <a:latin typeface="Times New Roman" panose="02020603050405020304" pitchFamily="18" charset="0"/>
                <a:ea typeface="黑体" panose="02010609060101010101" pitchFamily="49" charset="-122"/>
              </a:rPr>
              <a:t>生成对抗网络的基本原理</a:t>
            </a:r>
            <a:endParaRPr lang="en-US" altLang="zh-CN" sz="3600">
              <a:solidFill>
                <a:schemeClr val="bg1"/>
              </a:solidFill>
              <a:latin typeface="Times New Roman" panose="02020603050405020304" pitchFamily="18" charset="0"/>
              <a:ea typeface="黑体" panose="02010609060101010101" pitchFamily="49" charset="-122"/>
            </a:endParaRPr>
          </a:p>
        </p:txBody>
      </p:sp>
      <p:sp>
        <p:nvSpPr>
          <p:cNvPr id="70660" name="TextBox 1"/>
          <p:cNvSpPr txBox="1">
            <a:spLocks noChangeArrowheads="1"/>
          </p:cNvSpPr>
          <p:nvPr/>
        </p:nvSpPr>
        <p:spPr bwMode="auto">
          <a:xfrm>
            <a:off x="-12700" y="1066800"/>
            <a:ext cx="91567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solidFill>
                  <a:srgbClr val="FF0000"/>
                </a:solidFill>
              </a:rPr>
              <a:t>深度学习的模型可大致分为判别式模型和生成式模型</a:t>
            </a:r>
            <a:endParaRPr lang="en-US" altLang="zh-CN" sz="2400" b="1">
              <a:solidFill>
                <a:srgbClr val="FF0000"/>
              </a:solidFill>
            </a:endParaRPr>
          </a:p>
          <a:p>
            <a:pPr eaLnBrk="1" hangingPunct="1">
              <a:lnSpc>
                <a:spcPct val="100000"/>
              </a:lnSpc>
              <a:spcBef>
                <a:spcPct val="0"/>
              </a:spcBef>
              <a:buClr>
                <a:srgbClr val="C00000"/>
              </a:buClr>
              <a:buFont typeface="Wingdings" panose="05000000000000000000" pitchFamily="2" charset="2"/>
              <a:buChar char="p"/>
            </a:pPr>
            <a:r>
              <a:rPr lang="zh-CN" altLang="en-US" sz="2400" b="1"/>
              <a:t>目前深度学习取得的成果主要集中在判别式模型</a:t>
            </a:r>
            <a:endParaRPr lang="en-US" altLang="zh-CN" sz="2400" b="1"/>
          </a:p>
          <a:p>
            <a:pPr eaLnBrk="1" hangingPunct="1">
              <a:lnSpc>
                <a:spcPct val="100000"/>
              </a:lnSpc>
              <a:spcBef>
                <a:spcPct val="0"/>
              </a:spcBef>
              <a:buClr>
                <a:srgbClr val="C00000"/>
              </a:buClr>
              <a:buFont typeface="Wingdings" panose="05000000000000000000" pitchFamily="2" charset="2"/>
              <a:buChar char="p"/>
            </a:pPr>
            <a:r>
              <a:rPr lang="zh-CN" altLang="en-US" sz="2400" b="1"/>
              <a:t>生成式模型是一个极具挑战的机器学习问题：首先，对真实世界进行建模需要大量先验知识，建模的好坏直接影响生成式模型的性能；其次，真实世界的数据往往非常复杂，拟合模型所需计算量往往非常庞大，甚至难以承受。</a:t>
            </a:r>
            <a:endParaRPr lang="en-US" altLang="zh-CN" sz="2400" b="1"/>
          </a:p>
          <a:p>
            <a:pPr eaLnBrk="1" hangingPunct="1">
              <a:lnSpc>
                <a:spcPct val="100000"/>
              </a:lnSpc>
              <a:spcBef>
                <a:spcPct val="0"/>
              </a:spcBef>
              <a:buClr>
                <a:srgbClr val="C00000"/>
              </a:buClr>
              <a:buFont typeface="Wingdings" panose="05000000000000000000" pitchFamily="2" charset="2"/>
              <a:buChar char="p"/>
            </a:pPr>
            <a:r>
              <a:rPr lang="en-US" altLang="en-US" sz="2400" b="1"/>
              <a:t>Goodfellow</a:t>
            </a:r>
            <a:r>
              <a:rPr lang="zh-CN" altLang="en-US" sz="2400" b="1"/>
              <a:t>等于</a:t>
            </a:r>
            <a:r>
              <a:rPr lang="en-US" altLang="en-US" sz="2400" b="1"/>
              <a:t>2014</a:t>
            </a:r>
            <a:r>
              <a:rPr lang="zh-CN" altLang="en-US" sz="2400" b="1"/>
              <a:t>年提出一种新型生成式模型</a:t>
            </a:r>
            <a:r>
              <a:rPr lang="en-US" altLang="en-US" sz="2400" b="1"/>
              <a:t>——</a:t>
            </a:r>
            <a:r>
              <a:rPr lang="zh-CN" altLang="en-US" sz="2400" b="1"/>
              <a:t>生成对抗网络（</a:t>
            </a:r>
            <a:r>
              <a:rPr lang="en-US" altLang="en-US" sz="2400" b="1"/>
              <a:t>GAN, generative adversarial network</a:t>
            </a:r>
            <a:r>
              <a:rPr lang="zh-CN" altLang="en-US" sz="2400" b="1"/>
              <a:t>） ，使用对抗训练机制对两个神经网络进行训练</a:t>
            </a:r>
            <a:endParaRPr lang="en-US" altLang="zh-CN" sz="2400" b="1"/>
          </a:p>
          <a:p>
            <a:pPr eaLnBrk="1" hangingPunct="1">
              <a:lnSpc>
                <a:spcPct val="100000"/>
              </a:lnSpc>
              <a:spcBef>
                <a:spcPct val="0"/>
              </a:spcBef>
              <a:buClr>
                <a:srgbClr val="C00000"/>
              </a:buClr>
              <a:buFont typeface="Wingdings" panose="05000000000000000000" pitchFamily="2" charset="2"/>
              <a:buChar char="p"/>
            </a:pPr>
            <a:endParaRPr lang="zh-CN" altLang="en-US" sz="2400" b="1"/>
          </a:p>
        </p:txBody>
      </p:sp>
      <p:sp>
        <p:nvSpPr>
          <p:cNvPr id="202769" name="Rectangle 17"/>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grpSp>
        <p:nvGrpSpPr>
          <p:cNvPr id="70662" name="组合 48"/>
          <p:cNvGrpSpPr>
            <a:grpSpLocks/>
          </p:cNvGrpSpPr>
          <p:nvPr/>
        </p:nvGrpSpPr>
        <p:grpSpPr bwMode="auto">
          <a:xfrm>
            <a:off x="1905000" y="4648200"/>
            <a:ext cx="4724400" cy="1981200"/>
            <a:chOff x="635334" y="405639"/>
            <a:chExt cx="3390394" cy="1204924"/>
          </a:xfrm>
        </p:grpSpPr>
        <p:pic>
          <p:nvPicPr>
            <p:cNvPr id="70663" name="图片 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06" y="522514"/>
              <a:ext cx="3133369" cy="108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文本框 20"/>
            <p:cNvSpPr txBox="1">
              <a:spLocks noChangeArrowheads="1"/>
            </p:cNvSpPr>
            <p:nvPr/>
          </p:nvSpPr>
          <p:spPr bwMode="auto">
            <a:xfrm>
              <a:off x="635334" y="421578"/>
              <a:ext cx="653139" cy="504699"/>
            </a:xfrm>
            <a:prstGeom prst="rect">
              <a:avLst/>
            </a:prstGeom>
            <a:solidFill>
              <a:srgbClr val="FFFFFF"/>
            </a:solidFill>
            <a:ln w="6350">
              <a:solidFill>
                <a:srgbClr val="FFFFFF"/>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900">
                  <a:solidFill>
                    <a:srgbClr val="FF0000"/>
                  </a:solidFill>
                  <a:latin typeface="Times New Roman" panose="02020603050405020304" pitchFamily="18" charset="0"/>
                  <a:cs typeface="Times New Roman" panose="02020603050405020304" pitchFamily="18" charset="0"/>
                </a:rPr>
                <a:t>高斯噪声</a:t>
              </a:r>
              <a:endParaRPr lang="zh-CN" altLang="zh-CN" sz="1200">
                <a:latin typeface="Times New Roman" panose="02020603050405020304" pitchFamily="18" charset="0"/>
                <a:cs typeface="Times New Roman" panose="02020603050405020304" pitchFamily="18" charset="0"/>
              </a:endParaRPr>
            </a:p>
            <a:p>
              <a:pPr eaLnBrk="1" hangingPunct="1">
                <a:lnSpc>
                  <a:spcPct val="100000"/>
                </a:lnSpc>
                <a:spcBef>
                  <a:spcPct val="0"/>
                </a:spcBef>
                <a:buClrTx/>
                <a:buFontTx/>
                <a:buNone/>
              </a:pPr>
              <a:endParaRPr lang="zh-CN" altLang="zh-CN" sz="5400">
                <a:cs typeface="Times New Roman" panose="02020603050405020304" pitchFamily="18" charset="0"/>
              </a:endParaRPr>
            </a:p>
          </p:txBody>
        </p:sp>
        <p:sp>
          <p:nvSpPr>
            <p:cNvPr id="70665" name="文本框 20"/>
            <p:cNvSpPr txBox="1">
              <a:spLocks noChangeArrowheads="1"/>
            </p:cNvSpPr>
            <p:nvPr/>
          </p:nvSpPr>
          <p:spPr bwMode="auto">
            <a:xfrm>
              <a:off x="1640666" y="405639"/>
              <a:ext cx="1197539" cy="289074"/>
            </a:xfrm>
            <a:prstGeom prst="rect">
              <a:avLst/>
            </a:prstGeom>
            <a:solidFill>
              <a:srgbClr val="FFFFFF"/>
            </a:solidFill>
            <a:ln w="6350">
              <a:solidFill>
                <a:srgbClr val="FFFFFF"/>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900">
                  <a:solidFill>
                    <a:srgbClr val="538135"/>
                  </a:solidFill>
                  <a:latin typeface="Times New Roman" panose="02020603050405020304" pitchFamily="18" charset="0"/>
                  <a:cs typeface="Times New Roman" panose="02020603050405020304" pitchFamily="18" charset="0"/>
                </a:rPr>
                <a:t>生成分布</a:t>
              </a:r>
              <a:r>
                <a:rPr lang="en-US" altLang="zh-CN" sz="900" i="1">
                  <a:solidFill>
                    <a:srgbClr val="538135"/>
                  </a:solidFill>
                  <a:latin typeface="Times New Roman" panose="02020603050405020304" pitchFamily="18" charset="0"/>
                  <a:cs typeface="Times New Roman" panose="02020603050405020304" pitchFamily="18" charset="0"/>
                </a:rPr>
                <a:t>p</a:t>
              </a:r>
              <a:r>
                <a:rPr lang="en-US" altLang="zh-CN" sz="900" i="1" baseline="-30000">
                  <a:solidFill>
                    <a:srgbClr val="538135"/>
                  </a:solidFill>
                  <a:latin typeface="Times New Roman" panose="02020603050405020304" pitchFamily="18" charset="0"/>
                  <a:cs typeface="Times New Roman" panose="02020603050405020304" pitchFamily="18" charset="0"/>
                </a:rPr>
                <a:t>g</a:t>
              </a:r>
              <a:r>
                <a:rPr lang="en-US" altLang="zh-CN" sz="900">
                  <a:solidFill>
                    <a:srgbClr val="538135"/>
                  </a:solidFill>
                  <a:latin typeface="Times New Roman" panose="02020603050405020304" pitchFamily="18" charset="0"/>
                  <a:cs typeface="Times New Roman" panose="02020603050405020304" pitchFamily="18" charset="0"/>
                </a:rPr>
                <a:t>(</a:t>
              </a:r>
              <a:r>
                <a:rPr lang="en-US" altLang="zh-CN" sz="1200" i="1">
                  <a:solidFill>
                    <a:srgbClr val="538135"/>
                  </a:solidFill>
                  <a:latin typeface="Times New Roman" panose="02020603050405020304" pitchFamily="18" charset="0"/>
                  <a:cs typeface="Times New Roman" panose="02020603050405020304" pitchFamily="18" charset="0"/>
                </a:rPr>
                <a:t>x</a:t>
              </a:r>
              <a:r>
                <a:rPr lang="en-US" altLang="zh-CN" sz="900">
                  <a:solidFill>
                    <a:srgbClr val="538135"/>
                  </a:solidFill>
                  <a:latin typeface="Times New Roman" panose="02020603050405020304" pitchFamily="18" charset="0"/>
                  <a:cs typeface="Times New Roman" panose="02020603050405020304" pitchFamily="18" charset="0"/>
                </a:rPr>
                <a:t>)</a:t>
              </a:r>
              <a:endParaRPr lang="en-US" altLang="zh-CN" sz="1200">
                <a:latin typeface="Times New Roman" panose="02020603050405020304" pitchFamily="18" charset="0"/>
                <a:cs typeface="Times New Roman" panose="02020603050405020304" pitchFamily="18" charset="0"/>
              </a:endParaRPr>
            </a:p>
            <a:p>
              <a:pPr algn="ctr" eaLnBrk="1" hangingPunct="1">
                <a:lnSpc>
                  <a:spcPct val="100000"/>
                </a:lnSpc>
                <a:spcBef>
                  <a:spcPct val="0"/>
                </a:spcBef>
                <a:buClrTx/>
                <a:buFontTx/>
                <a:buNone/>
              </a:pPr>
              <a:r>
                <a:rPr lang="en-US" altLang="zh-CN" sz="900">
                  <a:solidFill>
                    <a:srgbClr val="538135"/>
                  </a:solidFill>
                  <a:cs typeface="Times New Roman" panose="02020603050405020304" pitchFamily="18" charset="0"/>
                </a:rPr>
                <a:t> </a:t>
              </a:r>
              <a:endParaRPr lang="en-US" altLang="zh-CN" sz="1200">
                <a:latin typeface="Times New Roman" panose="02020603050405020304" pitchFamily="18" charset="0"/>
                <a:cs typeface="Times New Roman" panose="02020603050405020304" pitchFamily="18" charset="0"/>
              </a:endParaRPr>
            </a:p>
            <a:p>
              <a:pPr algn="ctr" eaLnBrk="1" hangingPunct="1">
                <a:lnSpc>
                  <a:spcPct val="100000"/>
                </a:lnSpc>
                <a:spcBef>
                  <a:spcPct val="0"/>
                </a:spcBef>
                <a:buClrTx/>
                <a:buFontTx/>
                <a:buNone/>
              </a:pPr>
              <a:r>
                <a:rPr lang="en-US" altLang="zh-CN" sz="900">
                  <a:cs typeface="Times New Roman" panose="02020603050405020304" pitchFamily="18" charset="0"/>
                </a:rPr>
                <a:t> </a:t>
              </a:r>
              <a:endParaRPr lang="en-US" altLang="zh-CN" sz="5400">
                <a:cs typeface="Times New Roman" panose="02020603050405020304" pitchFamily="18" charset="0"/>
              </a:endParaRPr>
            </a:p>
          </p:txBody>
        </p:sp>
        <p:sp>
          <p:nvSpPr>
            <p:cNvPr id="70666" name="文本框 20"/>
            <p:cNvSpPr txBox="1">
              <a:spLocks noChangeArrowheads="1"/>
            </p:cNvSpPr>
            <p:nvPr/>
          </p:nvSpPr>
          <p:spPr bwMode="auto">
            <a:xfrm>
              <a:off x="2612571" y="421579"/>
              <a:ext cx="1413157" cy="290945"/>
            </a:xfrm>
            <a:prstGeom prst="rect">
              <a:avLst/>
            </a:prstGeom>
            <a:solidFill>
              <a:srgbClr val="FFFFFF"/>
            </a:solidFill>
            <a:ln w="6350">
              <a:solidFill>
                <a:srgbClr val="FFFFFF"/>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900">
                  <a:solidFill>
                    <a:srgbClr val="2E74B5"/>
                  </a:solidFill>
                  <a:latin typeface="Times New Roman" panose="02020603050405020304" pitchFamily="18" charset="0"/>
                  <a:cs typeface="Times New Roman" panose="02020603050405020304" pitchFamily="18" charset="0"/>
                </a:rPr>
                <a:t>真实数据分布</a:t>
              </a:r>
              <a:r>
                <a:rPr lang="en-US" altLang="zh-CN" sz="900" i="1">
                  <a:solidFill>
                    <a:srgbClr val="2E74B5"/>
                  </a:solidFill>
                  <a:latin typeface="Times New Roman" panose="02020603050405020304" pitchFamily="18" charset="0"/>
                  <a:cs typeface="Times New Roman" panose="02020603050405020304" pitchFamily="18" charset="0"/>
                </a:rPr>
                <a:t>p</a:t>
              </a:r>
              <a:r>
                <a:rPr lang="en-US" altLang="zh-CN" sz="900" i="1" baseline="-30000">
                  <a:solidFill>
                    <a:srgbClr val="2E74B5"/>
                  </a:solidFill>
                  <a:latin typeface="Times New Roman" panose="02020603050405020304" pitchFamily="18" charset="0"/>
                  <a:cs typeface="Times New Roman" panose="02020603050405020304" pitchFamily="18" charset="0"/>
                </a:rPr>
                <a:t>data</a:t>
              </a:r>
              <a:r>
                <a:rPr lang="en-US" altLang="zh-CN" sz="900">
                  <a:solidFill>
                    <a:srgbClr val="2E74B5"/>
                  </a:solidFill>
                  <a:latin typeface="Times New Roman" panose="02020603050405020304" pitchFamily="18" charset="0"/>
                  <a:cs typeface="Times New Roman" panose="02020603050405020304" pitchFamily="18" charset="0"/>
                </a:rPr>
                <a:t>(</a:t>
              </a:r>
              <a:r>
                <a:rPr lang="en-US" altLang="zh-CN" sz="900" i="1">
                  <a:solidFill>
                    <a:srgbClr val="2E74B5"/>
                  </a:solidFill>
                  <a:latin typeface="Times New Roman" panose="02020603050405020304" pitchFamily="18" charset="0"/>
                  <a:cs typeface="Times New Roman" panose="02020603050405020304" pitchFamily="18" charset="0"/>
                </a:rPr>
                <a:t>x</a:t>
              </a:r>
              <a:r>
                <a:rPr lang="en-US" altLang="zh-CN" sz="900">
                  <a:solidFill>
                    <a:srgbClr val="2E74B5"/>
                  </a:solidFill>
                  <a:latin typeface="Times New Roman" panose="02020603050405020304" pitchFamily="18" charset="0"/>
                  <a:cs typeface="Times New Roman" panose="02020603050405020304" pitchFamily="18" charset="0"/>
                </a:rPr>
                <a:t>)</a:t>
              </a:r>
              <a:endParaRPr lang="en-US" altLang="zh-CN" sz="1200">
                <a:latin typeface="Times New Roman" panose="02020603050405020304" pitchFamily="18" charset="0"/>
                <a:cs typeface="Times New Roman" panose="02020603050405020304" pitchFamily="18" charset="0"/>
              </a:endParaRPr>
            </a:p>
            <a:p>
              <a:pPr algn="ctr" eaLnBrk="1" hangingPunct="1">
                <a:lnSpc>
                  <a:spcPct val="100000"/>
                </a:lnSpc>
                <a:spcBef>
                  <a:spcPct val="0"/>
                </a:spcBef>
                <a:buClrTx/>
                <a:buFontTx/>
                <a:buNone/>
              </a:pPr>
              <a:r>
                <a:rPr lang="en-US" altLang="zh-CN" sz="900">
                  <a:cs typeface="Times New Roman" panose="02020603050405020304" pitchFamily="18" charset="0"/>
                </a:rPr>
                <a:t> </a:t>
              </a:r>
              <a:endParaRPr lang="en-US" altLang="zh-CN" sz="1200">
                <a:latin typeface="Times New Roman" panose="02020603050405020304" pitchFamily="18" charset="0"/>
                <a:cs typeface="Times New Roman" panose="02020603050405020304" pitchFamily="18" charset="0"/>
              </a:endParaRPr>
            </a:p>
            <a:p>
              <a:pPr algn="ctr" eaLnBrk="1" hangingPunct="1">
                <a:lnSpc>
                  <a:spcPct val="100000"/>
                </a:lnSpc>
                <a:spcBef>
                  <a:spcPct val="0"/>
                </a:spcBef>
                <a:buClrTx/>
                <a:buFontTx/>
                <a:buNone/>
              </a:pPr>
              <a:r>
                <a:rPr lang="en-US" altLang="zh-CN" sz="900">
                  <a:cs typeface="Times New Roman" panose="02020603050405020304" pitchFamily="18" charset="0"/>
                </a:rPr>
                <a:t> </a:t>
              </a:r>
              <a:endParaRPr lang="en-US" altLang="zh-CN" sz="1200">
                <a:latin typeface="Times New Roman" panose="02020603050405020304" pitchFamily="18" charset="0"/>
                <a:cs typeface="Times New Roman" panose="02020603050405020304" pitchFamily="18" charset="0"/>
              </a:endParaRPr>
            </a:p>
            <a:p>
              <a:pPr algn="ctr" eaLnBrk="1" hangingPunct="1">
                <a:lnSpc>
                  <a:spcPct val="100000"/>
                </a:lnSpc>
                <a:spcBef>
                  <a:spcPct val="0"/>
                </a:spcBef>
                <a:buClrTx/>
                <a:buFontTx/>
                <a:buNone/>
              </a:pPr>
              <a:r>
                <a:rPr lang="en-US" altLang="zh-CN" sz="900">
                  <a:cs typeface="Times New Roman" panose="02020603050405020304" pitchFamily="18" charset="0"/>
                </a:rPr>
                <a:t> </a:t>
              </a:r>
              <a:endParaRPr lang="en-US" altLang="zh-CN" sz="5400">
                <a:cs typeface="Times New Roman" panose="02020603050405020304" pitchFamily="18" charset="0"/>
              </a:endParaRPr>
            </a:p>
          </p:txBody>
        </p:sp>
        <p:sp>
          <p:nvSpPr>
            <p:cNvPr id="70667" name="矩形 26"/>
            <p:cNvSpPr>
              <a:spLocks noChangeArrowheads="1"/>
            </p:cNvSpPr>
            <p:nvPr/>
          </p:nvSpPr>
          <p:spPr bwMode="auto">
            <a:xfrm>
              <a:off x="1852550" y="748146"/>
              <a:ext cx="195943" cy="136566"/>
            </a:xfrm>
            <a:prstGeom prst="rect">
              <a:avLst/>
            </a:prstGeom>
            <a:solidFill>
              <a:srgbClr val="FFFFFF"/>
            </a:solidFill>
            <a:ln w="12700">
              <a:solidFill>
                <a:srgbClr val="FFFFFF"/>
              </a:solidFill>
              <a:miter lim="800000"/>
              <a:headEnd/>
              <a:tailEnd/>
            </a:ln>
          </p:spPr>
          <p:txBody>
            <a:bodyPr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70668" name="矩形 90"/>
            <p:cNvSpPr>
              <a:spLocks noChangeArrowheads="1"/>
            </p:cNvSpPr>
            <p:nvPr/>
          </p:nvSpPr>
          <p:spPr bwMode="auto">
            <a:xfrm>
              <a:off x="3041953" y="773774"/>
              <a:ext cx="195580" cy="136525"/>
            </a:xfrm>
            <a:prstGeom prst="rect">
              <a:avLst/>
            </a:prstGeom>
            <a:solidFill>
              <a:srgbClr val="FFFFFF"/>
            </a:solidFill>
            <a:ln w="12700">
              <a:solidFill>
                <a:srgbClr val="FFFFFF"/>
              </a:solidFill>
              <a:miter lim="800000"/>
              <a:headEnd/>
              <a:tailEnd/>
            </a:ln>
          </p:spPr>
          <p:txBody>
            <a:bodyPr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70669" name="矩形 92"/>
            <p:cNvSpPr>
              <a:spLocks noChangeArrowheads="1"/>
            </p:cNvSpPr>
            <p:nvPr/>
          </p:nvSpPr>
          <p:spPr bwMode="auto">
            <a:xfrm>
              <a:off x="2702969" y="1130526"/>
              <a:ext cx="102359" cy="106100"/>
            </a:xfrm>
            <a:prstGeom prst="rect">
              <a:avLst/>
            </a:prstGeom>
            <a:solidFill>
              <a:srgbClr val="FFFFFF"/>
            </a:solidFill>
            <a:ln w="12700">
              <a:solidFill>
                <a:srgbClr val="FFFFFF"/>
              </a:solidFill>
              <a:miter lim="800000"/>
              <a:headEnd/>
              <a:tailEnd/>
            </a:ln>
          </p:spPr>
          <p:txBody>
            <a:bodyPr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70670" name="梯形 34"/>
            <p:cNvSpPr>
              <a:spLocks/>
            </p:cNvSpPr>
            <p:nvPr/>
          </p:nvSpPr>
          <p:spPr bwMode="auto">
            <a:xfrm rot="-5400000">
              <a:off x="1137063" y="852054"/>
              <a:ext cx="771896" cy="552203"/>
            </a:xfrm>
            <a:custGeom>
              <a:avLst/>
              <a:gdLst>
                <a:gd name="T0" fmla="*/ 0 w 771896"/>
                <a:gd name="T1" fmla="*/ 552203 h 552203"/>
                <a:gd name="T2" fmla="*/ 138051 w 771896"/>
                <a:gd name="T3" fmla="*/ 0 h 552203"/>
                <a:gd name="T4" fmla="*/ 633845 w 771896"/>
                <a:gd name="T5" fmla="*/ 0 h 552203"/>
                <a:gd name="T6" fmla="*/ 771896 w 771896"/>
                <a:gd name="T7" fmla="*/ 552203 h 552203"/>
                <a:gd name="T8" fmla="*/ 0 w 771896"/>
                <a:gd name="T9" fmla="*/ 552203 h 552203"/>
                <a:gd name="T10" fmla="*/ 0 60000 65536"/>
                <a:gd name="T11" fmla="*/ 0 60000 65536"/>
                <a:gd name="T12" fmla="*/ 0 60000 65536"/>
                <a:gd name="T13" fmla="*/ 0 60000 65536"/>
                <a:gd name="T14" fmla="*/ 0 60000 65536"/>
                <a:gd name="T15" fmla="*/ 0 w 771896"/>
                <a:gd name="T16" fmla="*/ 0 h 552203"/>
                <a:gd name="T17" fmla="*/ 771896 w 771896"/>
                <a:gd name="T18" fmla="*/ 552203 h 552203"/>
              </a:gdLst>
              <a:ahLst/>
              <a:cxnLst>
                <a:cxn ang="T10">
                  <a:pos x="T0" y="T1"/>
                </a:cxn>
                <a:cxn ang="T11">
                  <a:pos x="T2" y="T3"/>
                </a:cxn>
                <a:cxn ang="T12">
                  <a:pos x="T4" y="T5"/>
                </a:cxn>
                <a:cxn ang="T13">
                  <a:pos x="T6" y="T7"/>
                </a:cxn>
                <a:cxn ang="T14">
                  <a:pos x="T8" y="T9"/>
                </a:cxn>
              </a:cxnLst>
              <a:rect l="T15" t="T16" r="T17" b="T18"/>
              <a:pathLst>
                <a:path w="771896" h="552203">
                  <a:moveTo>
                    <a:pt x="0" y="552203"/>
                  </a:moveTo>
                  <a:lnTo>
                    <a:pt x="138051" y="0"/>
                  </a:lnTo>
                  <a:lnTo>
                    <a:pt x="633845" y="0"/>
                  </a:lnTo>
                  <a:lnTo>
                    <a:pt x="771896" y="552203"/>
                  </a:lnTo>
                  <a:lnTo>
                    <a:pt x="0" y="552203"/>
                  </a:lnTo>
                  <a:close/>
                </a:path>
              </a:pathLst>
            </a:custGeom>
            <a:solidFill>
              <a:srgbClr val="F4B183"/>
            </a:solidFill>
            <a:ln w="9525">
              <a:solidFill>
                <a:srgbClr val="7F7F7F"/>
              </a:solidFill>
              <a:miter lim="800000"/>
              <a:headEnd/>
              <a:tailEnd/>
            </a:ln>
          </p:spPr>
          <p:txBody>
            <a:bodyPr anchor="ctr"/>
            <a:lstStyle/>
            <a:p>
              <a:endParaRPr lang="zh-CN" altLang="en-US"/>
            </a:p>
          </p:txBody>
        </p:sp>
        <p:sp>
          <p:nvSpPr>
            <p:cNvPr id="70671" name="文本框 37"/>
            <p:cNvSpPr txBox="1">
              <a:spLocks noChangeArrowheads="1"/>
            </p:cNvSpPr>
            <p:nvPr/>
          </p:nvSpPr>
          <p:spPr bwMode="auto">
            <a:xfrm>
              <a:off x="1306286" y="928113"/>
              <a:ext cx="439387" cy="39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0"/>
                </a:spcBef>
                <a:buClrTx/>
                <a:buFontTx/>
                <a:buNone/>
              </a:pPr>
              <a:r>
                <a:rPr lang="zh-CN" altLang="zh-CN" sz="900">
                  <a:latin typeface="Times New Roman" panose="02020603050405020304" pitchFamily="18" charset="0"/>
                  <a:cs typeface="Times New Roman" panose="02020603050405020304" pitchFamily="18" charset="0"/>
                </a:rPr>
                <a:t>生成</a:t>
              </a:r>
              <a:endParaRPr lang="zh-CN" altLang="zh-CN" sz="1200">
                <a:latin typeface="Times New Roman" panose="02020603050405020304" pitchFamily="18" charset="0"/>
                <a:cs typeface="Times New Roman" panose="02020603050405020304" pitchFamily="18" charset="0"/>
              </a:endParaRPr>
            </a:p>
            <a:p>
              <a:pPr algn="just" eaLnBrk="1" hangingPunct="1">
                <a:lnSpc>
                  <a:spcPct val="100000"/>
                </a:lnSpc>
                <a:spcBef>
                  <a:spcPct val="0"/>
                </a:spcBef>
                <a:buClrTx/>
                <a:buFontTx/>
                <a:buNone/>
              </a:pPr>
              <a:r>
                <a:rPr lang="zh-CN" altLang="zh-CN" sz="900">
                  <a:latin typeface="Times New Roman" panose="02020603050405020304" pitchFamily="18" charset="0"/>
                  <a:cs typeface="Times New Roman" panose="02020603050405020304" pitchFamily="18" charset="0"/>
                </a:rPr>
                <a:t>模型</a:t>
              </a:r>
              <a:endParaRPr lang="zh-CN" altLang="zh-CN" sz="5400">
                <a:cs typeface="Times New Roman" panose="02020603050405020304" pitchFamily="18" charset="0"/>
              </a:endParaRPr>
            </a:p>
          </p:txBody>
        </p:sp>
        <p:sp>
          <p:nvSpPr>
            <p:cNvPr id="70672" name="文本框 38"/>
            <p:cNvSpPr txBox="1">
              <a:spLocks noChangeArrowheads="1"/>
            </p:cNvSpPr>
            <p:nvPr/>
          </p:nvSpPr>
          <p:spPr bwMode="auto">
            <a:xfrm>
              <a:off x="1563473" y="1240970"/>
              <a:ext cx="211884" cy="2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900" i="1">
                  <a:latin typeface="宋体" panose="02010600030101010101" pitchFamily="2" charset="-122"/>
                  <a:cs typeface="Times New Roman" panose="02020603050405020304" pitchFamily="18" charset="0"/>
                </a:rPr>
                <a:t>θ</a:t>
              </a:r>
              <a:endParaRPr lang="en-US" altLang="zh-CN" sz="5400">
                <a:cs typeface="Times New Roman" panose="02020603050405020304" pitchFamily="18" charset="0"/>
              </a:endParaRPr>
            </a:p>
          </p:txBody>
        </p:sp>
        <p:sp>
          <p:nvSpPr>
            <p:cNvPr id="70673" name="矩形 93"/>
            <p:cNvSpPr>
              <a:spLocks noChangeArrowheads="1"/>
            </p:cNvSpPr>
            <p:nvPr/>
          </p:nvSpPr>
          <p:spPr bwMode="auto">
            <a:xfrm>
              <a:off x="1270660" y="522513"/>
              <a:ext cx="504704" cy="197772"/>
            </a:xfrm>
            <a:prstGeom prst="rect">
              <a:avLst/>
            </a:prstGeom>
            <a:solidFill>
              <a:srgbClr val="FFFFFF"/>
            </a:solidFill>
            <a:ln w="12700">
              <a:solidFill>
                <a:srgbClr val="FFFFFF"/>
              </a:solidFill>
              <a:miter lim="800000"/>
              <a:headEnd/>
              <a:tailEnd/>
            </a:ln>
          </p:spPr>
          <p:txBody>
            <a:bodyPr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5400"/>
            </a:p>
          </p:txBody>
        </p:sp>
        <p:sp>
          <p:nvSpPr>
            <p:cNvPr id="70674" name="文本框 39"/>
            <p:cNvSpPr txBox="1">
              <a:spLocks noChangeArrowheads="1"/>
            </p:cNvSpPr>
            <p:nvPr/>
          </p:nvSpPr>
          <p:spPr bwMode="auto">
            <a:xfrm>
              <a:off x="2150235" y="1267114"/>
              <a:ext cx="519938" cy="246587"/>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600">
                  <a:latin typeface="Times New Roman" panose="02020603050405020304" pitchFamily="18" charset="0"/>
                  <a:cs typeface="Times New Roman" panose="02020603050405020304" pitchFamily="18" charset="0"/>
                </a:rPr>
                <a:t>图像空间</a:t>
              </a:r>
              <a:endParaRPr lang="zh-CN" altLang="zh-CN" sz="5400">
                <a:cs typeface="Times New Roman" panose="02020603050405020304" pitchFamily="18" charset="0"/>
              </a:endParaRPr>
            </a:p>
          </p:txBody>
        </p:sp>
        <p:sp>
          <p:nvSpPr>
            <p:cNvPr id="70675" name="文本框 39"/>
            <p:cNvSpPr txBox="1">
              <a:spLocks noChangeArrowheads="1"/>
            </p:cNvSpPr>
            <p:nvPr/>
          </p:nvSpPr>
          <p:spPr bwMode="auto">
            <a:xfrm>
              <a:off x="3125081" y="1251976"/>
              <a:ext cx="539750" cy="260797"/>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600">
                  <a:latin typeface="Times New Roman" panose="02020603050405020304" pitchFamily="18" charset="0"/>
                  <a:cs typeface="Times New Roman" panose="02020603050405020304" pitchFamily="18" charset="0"/>
                </a:rPr>
                <a:t>图像空间</a:t>
              </a:r>
              <a:endParaRPr lang="zh-CN" altLang="zh-CN" sz="5400">
                <a:cs typeface="Times New Roman" panose="02020603050405020304" pitchFamily="18" charset="0"/>
              </a:endParaRPr>
            </a:p>
          </p:txBody>
        </p:sp>
        <p:sp>
          <p:nvSpPr>
            <p:cNvPr id="70676" name="文本框 41"/>
            <p:cNvSpPr txBox="1">
              <a:spLocks noChangeArrowheads="1"/>
            </p:cNvSpPr>
            <p:nvPr/>
          </p:nvSpPr>
          <p:spPr bwMode="auto">
            <a:xfrm>
              <a:off x="2505696" y="936375"/>
              <a:ext cx="564078" cy="2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0"/>
                </a:spcBef>
                <a:buClrTx/>
                <a:buFontTx/>
                <a:buNone/>
              </a:pPr>
              <a:r>
                <a:rPr lang="zh-CN" altLang="zh-CN" sz="600">
                  <a:solidFill>
                    <a:srgbClr val="FF0000"/>
                  </a:solidFill>
                  <a:latin typeface="Times New Roman" panose="02020603050405020304" pitchFamily="18" charset="0"/>
                  <a:cs typeface="Times New Roman" panose="02020603050405020304" pitchFamily="18" charset="0"/>
                </a:rPr>
                <a:t>损失函数</a:t>
              </a:r>
              <a:endParaRPr lang="zh-CN" altLang="zh-CN" sz="5400">
                <a:cs typeface="Times New Roman" panose="02020603050405020304" pitchFamily="18" charset="0"/>
              </a:endParaRPr>
            </a:p>
          </p:txBody>
        </p:sp>
        <p:cxnSp>
          <p:nvCxnSpPr>
            <p:cNvPr id="70677" name="直接箭头连接符 47"/>
            <p:cNvCxnSpPr>
              <a:cxnSpLocks noChangeShapeType="1"/>
            </p:cNvCxnSpPr>
            <p:nvPr/>
          </p:nvCxnSpPr>
          <p:spPr bwMode="auto">
            <a:xfrm>
              <a:off x="1258786" y="564074"/>
              <a:ext cx="522515" cy="0"/>
            </a:xfrm>
            <a:prstGeom prst="straightConnector1">
              <a:avLst/>
            </a:prstGeom>
            <a:noFill/>
            <a:ln w="6350">
              <a:solidFill>
                <a:srgbClr val="ED7D31"/>
              </a:solidFill>
              <a:miter lim="800000"/>
              <a:headEnd/>
              <a:tailEnd type="triangle" w="med" len="med"/>
            </a:ln>
            <a:extLst>
              <a:ext uri="{909E8E84-426E-40DD-AFC4-6F175D3DCCD1}">
                <a14:hiddenFill xmlns:a14="http://schemas.microsoft.com/office/drawing/2010/main">
                  <a:noFill/>
                </a14:hiddenFill>
              </a:ext>
            </a:extLst>
          </p:spPr>
        </p:cxnSp>
      </p:gr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8CE6B2B-AE79-4A41-96D9-A1370346C44A}" type="slidenum">
              <a:rPr lang="ja-JP" altLang="en-US" sz="1800">
                <a:solidFill>
                  <a:srgbClr val="A50021"/>
                </a:solidFill>
                <a:ea typeface="MS PGothic" panose="020B0600070205080204" pitchFamily="34" charset="-128"/>
              </a:rPr>
              <a:pPr>
                <a:lnSpc>
                  <a:spcPct val="100000"/>
                </a:lnSpc>
                <a:spcBef>
                  <a:spcPct val="0"/>
                </a:spcBef>
                <a:buClrTx/>
                <a:buFontTx/>
                <a:buNone/>
              </a:pPr>
              <a:t>61</a:t>
            </a:fld>
            <a:endParaRPr lang="en-US" altLang="ja-JP" sz="1800">
              <a:solidFill>
                <a:srgbClr val="A50021"/>
              </a:solidFill>
              <a:ea typeface="MS PGothic" panose="020B0600070205080204" pitchFamily="34" charset="-128"/>
            </a:endParaRPr>
          </a:p>
        </p:txBody>
      </p:sp>
      <p:sp>
        <p:nvSpPr>
          <p:cNvPr id="7168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en-US" altLang="zh-CN" sz="3600">
                <a:solidFill>
                  <a:schemeClr val="bg1"/>
                </a:solidFill>
                <a:latin typeface="Times New Roman" panose="02020603050405020304" pitchFamily="18" charset="0"/>
                <a:ea typeface="黑体" panose="02010609060101010101" pitchFamily="49" charset="-122"/>
              </a:rPr>
              <a:t>6.1  </a:t>
            </a:r>
            <a:r>
              <a:rPr lang="zh-CN" altLang="en-US" sz="3600">
                <a:solidFill>
                  <a:schemeClr val="bg1"/>
                </a:solidFill>
                <a:latin typeface="Times New Roman" panose="02020603050405020304" pitchFamily="18" charset="0"/>
                <a:ea typeface="黑体" panose="02010609060101010101" pitchFamily="49" charset="-122"/>
              </a:rPr>
              <a:t>生成对抗网络的基本原理</a:t>
            </a:r>
            <a:endParaRPr lang="en-US" altLang="zh-CN" sz="3600">
              <a:solidFill>
                <a:schemeClr val="bg1"/>
              </a:solidFill>
              <a:latin typeface="Times New Roman" panose="02020603050405020304" pitchFamily="18" charset="0"/>
              <a:ea typeface="黑体" panose="02010609060101010101" pitchFamily="49" charset="-122"/>
            </a:endParaRPr>
          </a:p>
        </p:txBody>
      </p:sp>
      <p:sp>
        <p:nvSpPr>
          <p:cNvPr id="71684" name="TextBox 1"/>
          <p:cNvSpPr txBox="1">
            <a:spLocks noChangeArrowheads="1"/>
          </p:cNvSpPr>
          <p:nvPr/>
        </p:nvSpPr>
        <p:spPr bwMode="auto">
          <a:xfrm>
            <a:off x="419100" y="1143000"/>
            <a:ext cx="8305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solidFill>
                  <a:srgbClr val="FF0000"/>
                </a:solidFill>
              </a:rPr>
              <a:t>深度学习模型分为判别式模型和生成式模型</a:t>
            </a:r>
            <a:r>
              <a:rPr lang="zh-CN" altLang="en-US" sz="2400" b="1">
                <a:solidFill>
                  <a:srgbClr val="0000FF"/>
                </a:solidFill>
              </a:rPr>
              <a:t>。</a:t>
            </a:r>
            <a:endParaRPr lang="en-US" altLang="zh-CN" sz="2400" b="1">
              <a:solidFill>
                <a:srgbClr val="0000FF"/>
              </a:solidFill>
            </a:endParaRPr>
          </a:p>
          <a:p>
            <a:pPr eaLnBrk="1" hangingPunct="1">
              <a:lnSpc>
                <a:spcPct val="100000"/>
              </a:lnSpc>
              <a:spcBef>
                <a:spcPct val="0"/>
              </a:spcBef>
              <a:buClr>
                <a:srgbClr val="C00000"/>
              </a:buClr>
              <a:buFont typeface="Wingdings" panose="05000000000000000000" pitchFamily="2" charset="2"/>
              <a:buChar char="p"/>
            </a:pPr>
            <a:endParaRPr lang="en-US" altLang="zh-CN" sz="2400" b="1"/>
          </a:p>
          <a:p>
            <a:pPr eaLnBrk="1" hangingPunct="1">
              <a:lnSpc>
                <a:spcPct val="100000"/>
              </a:lnSpc>
              <a:spcBef>
                <a:spcPct val="0"/>
              </a:spcBef>
              <a:buClr>
                <a:srgbClr val="C00000"/>
              </a:buClr>
              <a:buFont typeface="Wingdings" panose="05000000000000000000" pitchFamily="2" charset="2"/>
              <a:buChar char="p"/>
            </a:pPr>
            <a:r>
              <a:rPr lang="zh-CN" altLang="zh-CN" sz="2400" b="1"/>
              <a:t>判别模型是将一个高维的感官输入映射为一个类别标签。</a:t>
            </a:r>
            <a:endParaRPr lang="en-US" altLang="zh-CN" sz="2400" b="1"/>
          </a:p>
          <a:p>
            <a:pPr eaLnBrk="1" hangingPunct="1">
              <a:lnSpc>
                <a:spcPct val="100000"/>
              </a:lnSpc>
              <a:spcBef>
                <a:spcPct val="0"/>
              </a:spcBef>
              <a:buClr>
                <a:srgbClr val="C00000"/>
              </a:buClr>
              <a:buFont typeface="Wingdings" panose="05000000000000000000" pitchFamily="2" charset="2"/>
              <a:buChar char="p"/>
            </a:pPr>
            <a:endParaRPr lang="en-US" altLang="zh-CN" sz="2400" b="1"/>
          </a:p>
          <a:p>
            <a:pPr eaLnBrk="1" hangingPunct="1">
              <a:lnSpc>
                <a:spcPct val="100000"/>
              </a:lnSpc>
              <a:spcBef>
                <a:spcPct val="0"/>
              </a:spcBef>
              <a:buClr>
                <a:srgbClr val="C00000"/>
              </a:buClr>
              <a:buFont typeface="Wingdings" panose="05000000000000000000" pitchFamily="2" charset="2"/>
              <a:buChar char="p"/>
            </a:pPr>
            <a:r>
              <a:rPr lang="zh-CN" altLang="zh-CN" sz="2400" b="1"/>
              <a:t>生成网络把随机点变成与数据集相似的图片。</a:t>
            </a:r>
            <a:endParaRPr lang="en-US" altLang="zh-CN" sz="2400" b="1"/>
          </a:p>
          <a:p>
            <a:pPr eaLnBrk="1" hangingPunct="1">
              <a:lnSpc>
                <a:spcPct val="100000"/>
              </a:lnSpc>
              <a:spcBef>
                <a:spcPct val="0"/>
              </a:spcBef>
              <a:buClr>
                <a:srgbClr val="C00000"/>
              </a:buClr>
              <a:buFont typeface="Wingdings" panose="05000000000000000000" pitchFamily="2" charset="2"/>
              <a:buChar char="p"/>
            </a:pPr>
            <a:endParaRPr lang="en-US" altLang="zh-CN" sz="2400" b="1"/>
          </a:p>
          <a:p>
            <a:pPr eaLnBrk="1" hangingPunct="1">
              <a:lnSpc>
                <a:spcPct val="100000"/>
              </a:lnSpc>
              <a:spcBef>
                <a:spcPct val="0"/>
              </a:spcBef>
              <a:buClr>
                <a:srgbClr val="C00000"/>
              </a:buClr>
              <a:buFont typeface="Wingdings" panose="05000000000000000000" pitchFamily="2" charset="2"/>
              <a:buChar char="p"/>
            </a:pPr>
            <a:r>
              <a:rPr lang="zh-CN" altLang="en-US" sz="2400" b="1"/>
              <a:t>目前深度学习取得的成果主要集中在判别式模型。</a:t>
            </a:r>
            <a:endParaRPr lang="en-US" altLang="zh-CN" sz="2400" b="1"/>
          </a:p>
          <a:p>
            <a:pPr eaLnBrk="1" hangingPunct="1">
              <a:lnSpc>
                <a:spcPct val="100000"/>
              </a:lnSpc>
              <a:spcBef>
                <a:spcPct val="0"/>
              </a:spcBef>
              <a:buClr>
                <a:srgbClr val="C00000"/>
              </a:buClr>
              <a:buFont typeface="Wingdings" panose="05000000000000000000" pitchFamily="2" charset="2"/>
              <a:buChar char="p"/>
            </a:pPr>
            <a:endParaRPr lang="en-US" altLang="en-US" sz="2400" b="1"/>
          </a:p>
          <a:p>
            <a:pPr eaLnBrk="1" hangingPunct="1">
              <a:lnSpc>
                <a:spcPct val="100000"/>
              </a:lnSpc>
              <a:spcBef>
                <a:spcPct val="0"/>
              </a:spcBef>
              <a:buClr>
                <a:srgbClr val="C00000"/>
              </a:buClr>
              <a:buFont typeface="Wingdings" panose="05000000000000000000" pitchFamily="2" charset="2"/>
              <a:buChar char="p"/>
            </a:pPr>
            <a:r>
              <a:rPr lang="en-US" altLang="en-US" sz="2400" b="1"/>
              <a:t>Goodfellow</a:t>
            </a:r>
            <a:r>
              <a:rPr lang="zh-CN" altLang="en-US" sz="2400" b="1"/>
              <a:t>等于</a:t>
            </a:r>
            <a:r>
              <a:rPr lang="en-US" altLang="en-US" sz="2400" b="1"/>
              <a:t>2014</a:t>
            </a:r>
            <a:r>
              <a:rPr lang="zh-CN" altLang="en-US" sz="2400" b="1"/>
              <a:t>年提出生成对抗网络（</a:t>
            </a:r>
            <a:r>
              <a:rPr lang="en-US" altLang="en-US" sz="2400" b="1"/>
              <a:t>GAN</a:t>
            </a:r>
            <a:r>
              <a:rPr lang="zh-CN" altLang="en-US" sz="2400" b="1"/>
              <a:t>） ，使用对抗训练机制对两个神经网络进行训练。</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241CF7AF-D6B8-4EC4-881E-39BC064B7C37}" type="slidenum">
              <a:rPr lang="ja-JP" altLang="en-US" sz="1800">
                <a:solidFill>
                  <a:srgbClr val="A50021"/>
                </a:solidFill>
                <a:ea typeface="MS PGothic" panose="020B0600070205080204" pitchFamily="34" charset="-128"/>
              </a:rPr>
              <a:pPr>
                <a:lnSpc>
                  <a:spcPct val="100000"/>
                </a:lnSpc>
                <a:spcBef>
                  <a:spcPct val="0"/>
                </a:spcBef>
                <a:buClrTx/>
                <a:buFontTx/>
                <a:buNone/>
              </a:pPr>
              <a:t>62</a:t>
            </a:fld>
            <a:endParaRPr lang="en-US" altLang="ja-JP" sz="1800">
              <a:solidFill>
                <a:srgbClr val="A50021"/>
              </a:solidFill>
              <a:ea typeface="MS PGothic" panose="020B0600070205080204" pitchFamily="34" charset="-128"/>
            </a:endParaRPr>
          </a:p>
        </p:txBody>
      </p:sp>
      <p:sp>
        <p:nvSpPr>
          <p:cNvPr id="72707"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6.2  </a:t>
            </a:r>
            <a:r>
              <a:rPr lang="zh-CN" altLang="en-US" sz="3600">
                <a:solidFill>
                  <a:schemeClr val="bg1"/>
                </a:solidFill>
                <a:latin typeface="Times New Roman" panose="02020603050405020304" pitchFamily="18" charset="0"/>
                <a:ea typeface="黑体" panose="02010609060101010101" pitchFamily="49" charset="-122"/>
              </a:rPr>
              <a:t>生成对抗网络的结构与训练</a:t>
            </a: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graphicFrame>
        <p:nvGraphicFramePr>
          <p:cNvPr id="72709" name="Object 1"/>
          <p:cNvGraphicFramePr>
            <a:graphicFrameLocks noChangeAspect="1"/>
          </p:cNvGraphicFramePr>
          <p:nvPr/>
        </p:nvGraphicFramePr>
        <p:xfrm>
          <a:off x="304800" y="1371600"/>
          <a:ext cx="5440363" cy="4495800"/>
        </p:xfrm>
        <a:graphic>
          <a:graphicData uri="http://schemas.openxmlformats.org/presentationml/2006/ole">
            <mc:AlternateContent xmlns:mc="http://schemas.openxmlformats.org/markup-compatibility/2006">
              <mc:Choice xmlns:v="urn:schemas-microsoft-com:vml" Requires="v">
                <p:oleObj spid="_x0000_s72711" r:id="rId3" imgW="8725029" imgH="7219913" progId="Visio.Drawing.15">
                  <p:embed/>
                </p:oleObj>
              </mc:Choice>
              <mc:Fallback>
                <p:oleObj r:id="rId3" imgW="8725029" imgH="721991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71600"/>
                        <a:ext cx="54403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0" name="文本框 10"/>
          <p:cNvSpPr txBox="1">
            <a:spLocks noChangeArrowheads="1"/>
          </p:cNvSpPr>
          <p:nvPr/>
        </p:nvSpPr>
        <p:spPr bwMode="auto">
          <a:xfrm>
            <a:off x="6000750" y="1571625"/>
            <a:ext cx="28575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FontTx/>
              <a:buNone/>
            </a:pPr>
            <a:r>
              <a:rPr lang="zh-CN" altLang="en-US" b="1"/>
              <a:t>金庸</a:t>
            </a:r>
            <a:endParaRPr lang="en-US" altLang="zh-CN" b="1"/>
          </a:p>
          <a:p>
            <a:pPr eaLnBrk="1" hangingPunct="1">
              <a:lnSpc>
                <a:spcPct val="150000"/>
              </a:lnSpc>
              <a:spcBef>
                <a:spcPct val="0"/>
              </a:spcBef>
              <a:buClrTx/>
              <a:buFontTx/>
              <a:buNone/>
            </a:pPr>
            <a:r>
              <a:rPr lang="en-US" altLang="zh-CN" b="1"/>
              <a:t>《</a:t>
            </a:r>
            <a:r>
              <a:rPr lang="zh-CN" altLang="en-US" b="1"/>
              <a:t>射雕英雄传</a:t>
            </a:r>
            <a:r>
              <a:rPr lang="en-US" altLang="zh-CN" b="1"/>
              <a:t>》</a:t>
            </a:r>
            <a:r>
              <a:rPr lang="zh-CN" altLang="en-US" b="1"/>
              <a:t>：</a:t>
            </a:r>
            <a:endParaRPr lang="en-US" altLang="zh-CN" b="1"/>
          </a:p>
          <a:p>
            <a:pPr eaLnBrk="1" hangingPunct="1">
              <a:lnSpc>
                <a:spcPct val="150000"/>
              </a:lnSpc>
              <a:spcBef>
                <a:spcPct val="0"/>
              </a:spcBef>
              <a:buClrTx/>
              <a:buFontTx/>
              <a:buNone/>
            </a:pPr>
            <a:r>
              <a:rPr lang="zh-CN" altLang="en-US" b="1"/>
              <a:t>老顽童周伯通被困桃花岛创造的</a:t>
            </a:r>
            <a:r>
              <a:rPr lang="zh-CN" altLang="en-US" b="1">
                <a:solidFill>
                  <a:srgbClr val="0000CC"/>
                </a:solidFill>
              </a:rPr>
              <a:t>“左右互搏”</a:t>
            </a:r>
            <a:r>
              <a:rPr lang="zh-CN" altLang="en-US" b="1"/>
              <a:t>之术</a:t>
            </a:r>
            <a:r>
              <a:rPr lang="zh-CN" altLang="en-US" b="1">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C2E80669-4302-4A78-A9EA-110A3FB1B1BB}" type="slidenum">
              <a:rPr lang="ja-JP" altLang="en-US" sz="1800">
                <a:solidFill>
                  <a:srgbClr val="A50021"/>
                </a:solidFill>
                <a:ea typeface="MS PGothic" panose="020B0600070205080204" pitchFamily="34" charset="-128"/>
              </a:rPr>
              <a:pPr>
                <a:lnSpc>
                  <a:spcPct val="100000"/>
                </a:lnSpc>
                <a:spcBef>
                  <a:spcPct val="0"/>
                </a:spcBef>
                <a:buClrTx/>
                <a:buFontTx/>
                <a:buNone/>
              </a:pPr>
              <a:t>63</a:t>
            </a:fld>
            <a:endParaRPr lang="en-US" altLang="ja-JP" sz="1800">
              <a:solidFill>
                <a:srgbClr val="A50021"/>
              </a:solidFill>
              <a:ea typeface="MS PGothic" panose="020B0600070205080204" pitchFamily="34" charset="-128"/>
            </a:endParaRPr>
          </a:p>
        </p:txBody>
      </p:sp>
      <p:sp>
        <p:nvSpPr>
          <p:cNvPr id="73731"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6.2 </a:t>
            </a:r>
            <a:r>
              <a:rPr lang="zh-CN" altLang="en-US" sz="3600">
                <a:solidFill>
                  <a:schemeClr val="bg1"/>
                </a:solidFill>
                <a:latin typeface="Times New Roman" panose="02020603050405020304" pitchFamily="18" charset="0"/>
                <a:ea typeface="黑体" panose="02010609060101010101" pitchFamily="49" charset="-122"/>
              </a:rPr>
              <a:t>生成对抗网络的结构与训练</a:t>
            </a:r>
          </a:p>
        </p:txBody>
      </p:sp>
      <p:sp>
        <p:nvSpPr>
          <p:cNvPr id="8"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73733" name="Text Box 11"/>
          <p:cNvSpPr txBox="1">
            <a:spLocks noChangeArrowheads="1"/>
          </p:cNvSpPr>
          <p:nvPr/>
        </p:nvSpPr>
        <p:spPr bwMode="auto">
          <a:xfrm>
            <a:off x="785813" y="1428750"/>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3200" b="1">
                <a:solidFill>
                  <a:srgbClr val="0000FF"/>
                </a:solidFill>
                <a:latin typeface="Times New Roman" panose="02020603050405020304" pitchFamily="18" charset="0"/>
                <a:ea typeface="华文中宋" panose="02010600040101010101" pitchFamily="2" charset="-122"/>
              </a:rPr>
              <a:t>假币制作与识别：</a:t>
            </a:r>
            <a:endParaRPr lang="en-US" altLang="zh-CN" b="1">
              <a:solidFill>
                <a:srgbClr val="0000FF"/>
              </a:solidFill>
              <a:ea typeface="华文中宋" panose="02010600040101010101" pitchFamily="2" charset="-122"/>
            </a:endParaRPr>
          </a:p>
        </p:txBody>
      </p:sp>
      <p:pic>
        <p:nvPicPr>
          <p:cNvPr id="73734" name="图片 11" descr="假币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2500313"/>
            <a:ext cx="677703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E4BD90E-C9C9-4055-8B85-F4BE3F2E3E86}" type="slidenum">
              <a:rPr lang="ja-JP" altLang="en-US" sz="1800">
                <a:solidFill>
                  <a:srgbClr val="A50021"/>
                </a:solidFill>
                <a:ea typeface="MS PGothic" panose="020B0600070205080204" pitchFamily="34" charset="-128"/>
              </a:rPr>
              <a:pPr>
                <a:lnSpc>
                  <a:spcPct val="100000"/>
                </a:lnSpc>
                <a:spcBef>
                  <a:spcPct val="0"/>
                </a:spcBef>
                <a:buClrTx/>
                <a:buFontTx/>
                <a:buNone/>
              </a:pPr>
              <a:t>64</a:t>
            </a:fld>
            <a:endParaRPr lang="en-US" altLang="ja-JP" sz="1800">
              <a:solidFill>
                <a:srgbClr val="A50021"/>
              </a:solidFill>
              <a:ea typeface="MS PGothic" panose="020B0600070205080204" pitchFamily="34" charset="-128"/>
            </a:endParaRPr>
          </a:p>
        </p:txBody>
      </p:sp>
      <p:sp>
        <p:nvSpPr>
          <p:cNvPr id="74755" name="矩形 23"/>
          <p:cNvSpPr>
            <a:spLocks noChangeArrowheads="1"/>
          </p:cNvSpPr>
          <p:nvPr/>
        </p:nvSpPr>
        <p:spPr bwMode="auto">
          <a:xfrm>
            <a:off x="685800" y="1066800"/>
            <a:ext cx="7777163"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ts val="600"/>
              </a:spcBef>
              <a:buClrTx/>
              <a:buFontTx/>
              <a:buNone/>
            </a:pPr>
            <a:r>
              <a:rPr lang="en-US" altLang="zh-CN" b="1">
                <a:solidFill>
                  <a:srgbClr val="FF0000"/>
                </a:solidFill>
              </a:rPr>
              <a:t>GAN</a:t>
            </a:r>
            <a:r>
              <a:rPr lang="zh-CN" altLang="zh-CN" b="1">
                <a:solidFill>
                  <a:srgbClr val="FF0000"/>
                </a:solidFill>
              </a:rPr>
              <a:t>的两个相互交替的训练阶段：</a:t>
            </a:r>
            <a:endParaRPr lang="en-US" altLang="zh-CN" b="1">
              <a:solidFill>
                <a:srgbClr val="FF0000"/>
              </a:solidFill>
            </a:endParaRPr>
          </a:p>
          <a:p>
            <a:pPr eaLnBrk="1" hangingPunct="1">
              <a:lnSpc>
                <a:spcPct val="150000"/>
              </a:lnSpc>
              <a:spcBef>
                <a:spcPts val="600"/>
              </a:spcBef>
              <a:buClrTx/>
              <a:buFontTx/>
              <a:buNone/>
            </a:pPr>
            <a:r>
              <a:rPr lang="en-US" altLang="zh-CN" sz="2400" b="1">
                <a:solidFill>
                  <a:srgbClr val="FF0000"/>
                </a:solidFill>
              </a:rPr>
              <a:t>●</a:t>
            </a:r>
            <a:r>
              <a:rPr lang="zh-CN" altLang="zh-CN" sz="2400" b="1">
                <a:solidFill>
                  <a:srgbClr val="FF0000"/>
                </a:solidFill>
              </a:rPr>
              <a:t>固定生成网络，训练判别网络</a:t>
            </a:r>
            <a:endParaRPr lang="en-US" altLang="zh-CN" sz="2400" b="1">
              <a:solidFill>
                <a:srgbClr val="FF0000"/>
              </a:solidFill>
            </a:endParaRPr>
          </a:p>
          <a:p>
            <a:pPr eaLnBrk="1" hangingPunct="1">
              <a:lnSpc>
                <a:spcPct val="150000"/>
              </a:lnSpc>
              <a:spcBef>
                <a:spcPts val="600"/>
              </a:spcBef>
              <a:buClrTx/>
              <a:buFontTx/>
              <a:buNone/>
            </a:pPr>
            <a:r>
              <a:rPr lang="en-US" altLang="zh-CN" sz="2400" b="1">
                <a:solidFill>
                  <a:srgbClr val="FF0000"/>
                </a:solidFill>
              </a:rPr>
              <a:t>●</a:t>
            </a:r>
            <a:r>
              <a:rPr lang="zh-CN" altLang="zh-CN" sz="2400" b="1">
                <a:solidFill>
                  <a:srgbClr val="FF0000"/>
                </a:solidFill>
              </a:rPr>
              <a:t>固定判别网络，训练生成网络</a:t>
            </a:r>
            <a:endParaRPr lang="en-US" altLang="zh-CN" sz="2400" b="1">
              <a:solidFill>
                <a:srgbClr val="FF0000"/>
              </a:solidFill>
            </a:endParaRPr>
          </a:p>
          <a:p>
            <a:pPr eaLnBrk="1" hangingPunct="1">
              <a:lnSpc>
                <a:spcPct val="150000"/>
              </a:lnSpc>
              <a:spcBef>
                <a:spcPts val="600"/>
              </a:spcBef>
              <a:buClrTx/>
              <a:buFontTx/>
              <a:buNone/>
            </a:pPr>
            <a:r>
              <a:rPr lang="zh-CN" altLang="zh-CN" sz="2400" b="1"/>
              <a:t>两个网络相互对抗的过程，就是各自网络参数不断调整的过程，</a:t>
            </a:r>
            <a:r>
              <a:rPr lang="zh-CN" altLang="en-US" sz="2400" b="1"/>
              <a:t>即</a:t>
            </a:r>
            <a:r>
              <a:rPr lang="zh-CN" altLang="zh-CN" sz="2400" b="1"/>
              <a:t>学习过程。</a:t>
            </a:r>
            <a:endParaRPr lang="en-US" altLang="zh-CN" sz="2400" b="1"/>
          </a:p>
          <a:p>
            <a:pPr eaLnBrk="1" hangingPunct="1">
              <a:lnSpc>
                <a:spcPct val="150000"/>
              </a:lnSpc>
              <a:spcBef>
                <a:spcPts val="600"/>
              </a:spcBef>
              <a:buClrTx/>
              <a:buFontTx/>
              <a:buNone/>
            </a:pPr>
            <a:r>
              <a:rPr lang="en-US" altLang="zh-CN" b="1">
                <a:solidFill>
                  <a:srgbClr val="0000CC"/>
                </a:solidFill>
              </a:rPr>
              <a:t>GAN</a:t>
            </a:r>
            <a:r>
              <a:rPr lang="zh-CN" altLang="en-US" b="1">
                <a:solidFill>
                  <a:srgbClr val="0000CC"/>
                </a:solidFill>
              </a:rPr>
              <a:t>极大地提高图像生成质量，进一步推动了计算机视觉领域的发展。</a:t>
            </a:r>
            <a:endParaRPr lang="zh-CN" altLang="zh-CN" b="1"/>
          </a:p>
        </p:txBody>
      </p:sp>
      <p:sp>
        <p:nvSpPr>
          <p:cNvPr id="74756" name="Rectangle 6"/>
          <p:cNvSpPr>
            <a:spLocks noChangeArrowheads="1"/>
          </p:cNvSpPr>
          <p:nvPr/>
        </p:nvSpPr>
        <p:spPr bwMode="auto">
          <a:xfrm>
            <a:off x="250825" y="10160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b="1">
                <a:solidFill>
                  <a:schemeClr val="bg1"/>
                </a:solidFill>
                <a:latin typeface="Times New Roman" panose="02020603050405020304" pitchFamily="18" charset="0"/>
                <a:cs typeface="Times New Roman" panose="02020603050405020304" pitchFamily="18" charset="0"/>
              </a:rPr>
              <a:t>6.2 </a:t>
            </a:r>
            <a:r>
              <a:rPr lang="zh-CN" altLang="zh-CN" sz="3600" b="1">
                <a:solidFill>
                  <a:schemeClr val="bg1"/>
                </a:solidFill>
                <a:latin typeface="Times New Roman" panose="02020603050405020304" pitchFamily="18" charset="0"/>
                <a:cs typeface="Times New Roman" panose="02020603050405020304" pitchFamily="18" charset="0"/>
              </a:rPr>
              <a:t>生成对抗网络的结构与训练</a:t>
            </a:r>
            <a:endParaRPr lang="zh-CN" altLang="en-US" sz="3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2B281C64-4AFD-445C-8735-1EB4ACB5C9A2}" type="slidenum">
              <a:rPr lang="ja-JP" altLang="en-US" sz="1800">
                <a:solidFill>
                  <a:srgbClr val="A50021"/>
                </a:solidFill>
                <a:ea typeface="MS PGothic" panose="020B0600070205080204" pitchFamily="34" charset="-128"/>
              </a:rPr>
              <a:pPr>
                <a:lnSpc>
                  <a:spcPct val="100000"/>
                </a:lnSpc>
                <a:spcBef>
                  <a:spcPct val="0"/>
                </a:spcBef>
                <a:buClrTx/>
                <a:buFontTx/>
                <a:buNone/>
              </a:pPr>
              <a:t>65</a:t>
            </a:fld>
            <a:endParaRPr lang="en-US" altLang="ja-JP" sz="1800">
              <a:solidFill>
                <a:srgbClr val="A50021"/>
              </a:solidFill>
              <a:ea typeface="MS PGothic" panose="020B0600070205080204" pitchFamily="34" charset="-128"/>
            </a:endParaRPr>
          </a:p>
        </p:txBody>
      </p:sp>
      <p:sp>
        <p:nvSpPr>
          <p:cNvPr id="75779"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200" b="1">
                <a:solidFill>
                  <a:schemeClr val="bg1"/>
                </a:solidFill>
                <a:latin typeface="Times New Roman" panose="02020603050405020304" pitchFamily="18" charset="0"/>
                <a:cs typeface="Times New Roman" panose="02020603050405020304" pitchFamily="18" charset="0"/>
              </a:rPr>
              <a:t>6.2 </a:t>
            </a:r>
            <a:r>
              <a:rPr lang="zh-CN" altLang="zh-CN" sz="3200" b="1">
                <a:solidFill>
                  <a:schemeClr val="bg1"/>
                </a:solidFill>
                <a:latin typeface="Times New Roman" panose="02020603050405020304" pitchFamily="18" charset="0"/>
                <a:cs typeface="Times New Roman" panose="02020603050405020304" pitchFamily="18" charset="0"/>
              </a:rPr>
              <a:t>生成对抗网络的结构与训练</a:t>
            </a:r>
            <a:endParaRPr lang="zh-CN" altLang="en-US" sz="3200" b="1">
              <a:solidFill>
                <a:schemeClr val="bg1"/>
              </a:solidFill>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285750" y="1285875"/>
            <a:ext cx="8501063" cy="383222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6700" eaLnBrk="1" hangingPunct="1">
              <a:lnSpc>
                <a:spcPct val="150000"/>
              </a:lnSpc>
              <a:spcBef>
                <a:spcPts val="600"/>
              </a:spcBef>
              <a:defRPr/>
            </a:pPr>
            <a:r>
              <a:rPr lang="en-US" altLang="zh-CN" sz="2800" b="1" dirty="0">
                <a:latin typeface="Times New Roman" pitchFamily="18" charset="0"/>
                <a:cs typeface="Times New Roman" pitchFamily="18" charset="0"/>
              </a:rPr>
              <a:t>GAN</a:t>
            </a:r>
            <a:r>
              <a:rPr lang="zh-CN" altLang="en-US" sz="2800" b="1" dirty="0">
                <a:latin typeface="Times New Roman" pitchFamily="18" charset="0"/>
                <a:cs typeface="Times New Roman" pitchFamily="18" charset="0"/>
              </a:rPr>
              <a:t>在训练中容易出现一些问题，训练过程具有强烈的不稳定性，实验结果随机，具体表现：</a:t>
            </a:r>
            <a:endParaRPr lang="en-US" altLang="zh-CN" sz="2800" b="1" dirty="0">
              <a:latin typeface="Arial" charset="0"/>
              <a:cs typeface="Times New Roman" pitchFamily="18" charset="0"/>
            </a:endParaRPr>
          </a:p>
          <a:p>
            <a:pPr indent="266700" eaLnBrk="1" hangingPunct="1">
              <a:lnSpc>
                <a:spcPct val="150000"/>
              </a:lnSpc>
              <a:spcBef>
                <a:spcPts val="600"/>
              </a:spcBef>
              <a:defRPr/>
            </a:pPr>
            <a:r>
              <a:rPr lang="zh-CN" altLang="en-US" sz="2400" b="1" dirty="0">
                <a:solidFill>
                  <a:srgbClr val="FF3300"/>
                </a:solidFill>
                <a:latin typeface="Arial" charset="0"/>
              </a:rPr>
              <a:t>● </a:t>
            </a:r>
            <a:r>
              <a:rPr lang="zh-CN" altLang="en-US" sz="2400" b="1" dirty="0">
                <a:solidFill>
                  <a:srgbClr val="0000CC"/>
                </a:solidFill>
                <a:latin typeface="Times New Roman" pitchFamily="18" charset="0"/>
                <a:cs typeface="Times New Roman" pitchFamily="18" charset="0"/>
              </a:rPr>
              <a:t>训练过程难以收敛，经常出现震荡；</a:t>
            </a:r>
            <a:endParaRPr lang="zh-CN" altLang="en-US" sz="2400" b="1" dirty="0">
              <a:solidFill>
                <a:srgbClr val="0000CC"/>
              </a:solidFill>
              <a:latin typeface="Arial" charset="0"/>
            </a:endParaRPr>
          </a:p>
          <a:p>
            <a:pPr indent="266700" eaLnBrk="1" hangingPunct="1">
              <a:lnSpc>
                <a:spcPct val="150000"/>
              </a:lnSpc>
              <a:spcBef>
                <a:spcPts val="600"/>
              </a:spcBef>
              <a:defRPr/>
            </a:pPr>
            <a:r>
              <a:rPr lang="zh-CN" altLang="en-US" sz="2400" b="1" dirty="0">
                <a:solidFill>
                  <a:srgbClr val="FF3300"/>
                </a:solidFill>
                <a:latin typeface="Arial" charset="0"/>
              </a:rPr>
              <a:t>● </a:t>
            </a:r>
            <a:r>
              <a:rPr lang="zh-CN" altLang="en-US" sz="2400" b="1" dirty="0">
                <a:solidFill>
                  <a:srgbClr val="0000CC"/>
                </a:solidFill>
                <a:latin typeface="Times New Roman" pitchFamily="18" charset="0"/>
                <a:cs typeface="Times New Roman" pitchFamily="18" charset="0"/>
              </a:rPr>
              <a:t>训练收敛，但是出现模式崩溃</a:t>
            </a:r>
            <a:r>
              <a:rPr lang="en-US" altLang="zh-CN" sz="2400" b="1" dirty="0">
                <a:solidFill>
                  <a:srgbClr val="0000CC"/>
                </a:solidFill>
                <a:latin typeface="Times New Roman" pitchFamily="18" charset="0"/>
                <a:cs typeface="Times New Roman" pitchFamily="18" charset="0"/>
              </a:rPr>
              <a:t>(model collapse)</a:t>
            </a:r>
            <a:r>
              <a:rPr lang="zh-CN" altLang="en-US" sz="2400" b="1" dirty="0">
                <a:solidFill>
                  <a:srgbClr val="0000CC"/>
                </a:solidFill>
                <a:latin typeface="Times New Roman" pitchFamily="18" charset="0"/>
                <a:cs typeface="Times New Roman" pitchFamily="18" charset="0"/>
              </a:rPr>
              <a:t>。</a:t>
            </a:r>
            <a:endParaRPr lang="zh-CN" altLang="en-US" sz="2400" b="1" dirty="0">
              <a:solidFill>
                <a:srgbClr val="0000CC"/>
              </a:solidFill>
              <a:latin typeface="Arial" charset="0"/>
            </a:endParaRPr>
          </a:p>
          <a:p>
            <a:pPr indent="266700" eaLnBrk="1" hangingPunct="1">
              <a:lnSpc>
                <a:spcPct val="150000"/>
              </a:lnSpc>
              <a:spcBef>
                <a:spcPts val="600"/>
              </a:spcBef>
              <a:defRPr/>
            </a:pPr>
            <a:r>
              <a:rPr lang="zh-CN" altLang="en-US" sz="2400" b="1" dirty="0">
                <a:solidFill>
                  <a:srgbClr val="FF3300"/>
                </a:solidFill>
                <a:latin typeface="Arial" charset="0"/>
              </a:rPr>
              <a:t>● </a:t>
            </a:r>
            <a:r>
              <a:rPr lang="zh-CN" altLang="en-US" sz="2400" b="1" dirty="0">
                <a:solidFill>
                  <a:srgbClr val="0000CC"/>
                </a:solidFill>
                <a:latin typeface="Times New Roman" pitchFamily="18" charset="0"/>
                <a:cs typeface="Times New Roman" pitchFamily="18" charset="0"/>
              </a:rPr>
              <a:t>训练收敛，但是</a:t>
            </a:r>
            <a:r>
              <a:rPr lang="en-US" altLang="zh-CN" sz="2400" b="1" dirty="0">
                <a:solidFill>
                  <a:srgbClr val="0000CC"/>
                </a:solidFill>
                <a:latin typeface="Times New Roman" pitchFamily="18" charset="0"/>
                <a:cs typeface="Times New Roman" pitchFamily="18" charset="0"/>
              </a:rPr>
              <a:t>GAN</a:t>
            </a:r>
            <a:r>
              <a:rPr lang="zh-CN" altLang="en-US" sz="2400" b="1" dirty="0">
                <a:solidFill>
                  <a:srgbClr val="0000CC"/>
                </a:solidFill>
                <a:latin typeface="Times New Roman" pitchFamily="18" charset="0"/>
                <a:cs typeface="Times New Roman" pitchFamily="18" charset="0"/>
              </a:rPr>
              <a:t>还会生成一些没有意义或者现实中不可能出现的图片。</a:t>
            </a:r>
            <a:endParaRPr lang="zh-CN" altLang="en-US" sz="2400" b="1" dirty="0">
              <a:solidFill>
                <a:srgbClr val="0000CC"/>
              </a:solidFill>
              <a:latin typeface="Arial"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5F00DA2-91BE-4FB8-AA39-60911545648E}" type="slidenum">
              <a:rPr lang="ja-JP" altLang="en-US" sz="1800">
                <a:solidFill>
                  <a:srgbClr val="A50021"/>
                </a:solidFill>
                <a:ea typeface="MS PGothic" panose="020B0600070205080204" pitchFamily="34" charset="-128"/>
              </a:rPr>
              <a:pPr>
                <a:lnSpc>
                  <a:spcPct val="100000"/>
                </a:lnSpc>
                <a:spcBef>
                  <a:spcPct val="0"/>
                </a:spcBef>
                <a:buClrTx/>
                <a:buFontTx/>
                <a:buNone/>
              </a:pPr>
              <a:t>66</a:t>
            </a:fld>
            <a:endParaRPr lang="en-US" altLang="ja-JP" sz="1800">
              <a:solidFill>
                <a:srgbClr val="A50021"/>
              </a:solidFill>
              <a:ea typeface="MS PGothic" panose="020B0600070205080204" pitchFamily="34" charset="-128"/>
            </a:endParaRPr>
          </a:p>
        </p:txBody>
      </p:sp>
      <p:sp>
        <p:nvSpPr>
          <p:cNvPr id="7680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3600">
                <a:solidFill>
                  <a:schemeClr val="bg1"/>
                </a:solidFill>
                <a:latin typeface="Times New Roman" panose="02020603050405020304" pitchFamily="18" charset="0"/>
                <a:ea typeface="黑体" panose="02010609060101010101" pitchFamily="49" charset="-122"/>
              </a:rPr>
              <a:t>生成对抗网络的应用</a:t>
            </a:r>
          </a:p>
        </p:txBody>
      </p:sp>
      <p:sp>
        <p:nvSpPr>
          <p:cNvPr id="6" name="Rectangle 5"/>
          <p:cNvSpPr txBox="1">
            <a:spLocks noChangeArrowheads="1"/>
          </p:cNvSpPr>
          <p:nvPr/>
        </p:nvSpPr>
        <p:spPr bwMode="auto">
          <a:xfrm>
            <a:off x="609600" y="1152525"/>
            <a:ext cx="8283575" cy="5400675"/>
          </a:xfrm>
          <a:prstGeom prst="rect">
            <a:avLst/>
          </a:prstGeom>
          <a:noFill/>
          <a:ln w="9525">
            <a:noFill/>
            <a:miter lim="800000"/>
            <a:headEnd/>
            <a:tailEnd/>
          </a:ln>
        </p:spPr>
        <p:txBody>
          <a:bodyPr/>
          <a:lstStyle/>
          <a:p>
            <a:pPr marL="469900" indent="-469900" eaLnBrk="1" hangingPunct="1">
              <a:lnSpc>
                <a:spcPct val="140000"/>
              </a:lnSpc>
              <a:spcBef>
                <a:spcPct val="20000"/>
              </a:spcBef>
              <a:buClr>
                <a:schemeClr val="accent2"/>
              </a:buClr>
              <a:buFont typeface="Wingdings" pitchFamily="2" charset="2"/>
              <a:buChar char="o"/>
              <a:defRPr/>
            </a:pPr>
            <a:r>
              <a:rPr lang="zh-CN" altLang="en-US" sz="2800" b="1" kern="0" dirty="0">
                <a:latin typeface="Times New Roman" pitchFamily="18" charset="0"/>
                <a:ea typeface="+mn-ea"/>
              </a:rPr>
              <a:t>深度学习在博弈中的应用</a:t>
            </a:r>
          </a:p>
          <a:p>
            <a:pPr marL="469900" indent="-469900" eaLnBrk="1" hangingPunct="1">
              <a:lnSpc>
                <a:spcPct val="140000"/>
              </a:lnSpc>
              <a:spcBef>
                <a:spcPct val="20000"/>
              </a:spcBef>
              <a:buClr>
                <a:schemeClr val="accent2"/>
              </a:buClr>
              <a:buFont typeface="Wingdings" pitchFamily="2" charset="2"/>
              <a:buChar char="o"/>
              <a:defRPr/>
            </a:pPr>
            <a:r>
              <a:rPr lang="zh-CN" altLang="en-US" sz="2800" b="1" kern="0" dirty="0">
                <a:latin typeface="Times New Roman" pitchFamily="18" charset="0"/>
                <a:ea typeface="+mn-ea"/>
              </a:rPr>
              <a:t>深度学习在医学影像识别中的应用</a:t>
            </a:r>
            <a:endParaRPr lang="en-US" altLang="zh-CN" sz="2800" b="1" kern="0" dirty="0">
              <a:latin typeface="Times New Roman" pitchFamily="18" charset="0"/>
              <a:ea typeface="+mn-ea"/>
            </a:endParaRPr>
          </a:p>
          <a:p>
            <a:pPr marL="469900" indent="-469900" eaLnBrk="1" hangingPunct="1">
              <a:lnSpc>
                <a:spcPct val="140000"/>
              </a:lnSpc>
              <a:spcBef>
                <a:spcPct val="20000"/>
              </a:spcBef>
              <a:buClr>
                <a:schemeClr val="accent2"/>
              </a:buClr>
              <a:buFont typeface="Wingdings" pitchFamily="2" charset="2"/>
              <a:buChar char="o"/>
              <a:defRPr/>
            </a:pPr>
            <a:r>
              <a:rPr lang="zh-CN" altLang="en-US" sz="2800" b="1" kern="0" dirty="0">
                <a:latin typeface="Times New Roman" pitchFamily="18" charset="0"/>
                <a:ea typeface="+mn-ea"/>
              </a:rPr>
              <a:t>生成对抗网络在图像处理中的应用</a:t>
            </a:r>
            <a:endParaRPr lang="en-US" altLang="zh-CN" sz="2800" b="1" kern="0" dirty="0">
              <a:latin typeface="Times New Roman" pitchFamily="18" charset="0"/>
              <a:ea typeface="+mn-ea"/>
            </a:endParaRPr>
          </a:p>
          <a:p>
            <a:pPr marL="469900" indent="-469900" eaLnBrk="1" hangingPunct="1">
              <a:lnSpc>
                <a:spcPct val="140000"/>
              </a:lnSpc>
              <a:spcBef>
                <a:spcPct val="20000"/>
              </a:spcBef>
              <a:buClr>
                <a:schemeClr val="accent2"/>
              </a:buClr>
              <a:buFont typeface="Wingdings" pitchFamily="2" charset="2"/>
              <a:buChar char="o"/>
              <a:defRPr/>
            </a:pPr>
            <a:r>
              <a:rPr lang="zh-CN" altLang="en-US" sz="2800" b="1" kern="0" dirty="0">
                <a:latin typeface="Times New Roman" pitchFamily="18" charset="0"/>
                <a:ea typeface="+mn-ea"/>
              </a:rPr>
              <a:t>生成对抗网络在语言处理中的应用</a:t>
            </a:r>
            <a:endParaRPr lang="en-US" altLang="zh-CN" sz="2800" b="1" kern="0" dirty="0">
              <a:latin typeface="Times New Roman" pitchFamily="18" charset="0"/>
              <a:ea typeface="+mn-ea"/>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66D7FF2-F2A9-4407-80DF-3FFC78C36653}" type="slidenum">
              <a:rPr lang="ja-JP" altLang="en-US" sz="1800">
                <a:solidFill>
                  <a:srgbClr val="A50021"/>
                </a:solidFill>
                <a:ea typeface="MS PGothic" panose="020B0600070205080204" pitchFamily="34" charset="-128"/>
              </a:rPr>
              <a:pPr>
                <a:lnSpc>
                  <a:spcPct val="100000"/>
                </a:lnSpc>
                <a:spcBef>
                  <a:spcPct val="0"/>
                </a:spcBef>
                <a:buClrTx/>
                <a:buFontTx/>
                <a:buNone/>
              </a:pPr>
              <a:t>67</a:t>
            </a:fld>
            <a:endParaRPr lang="en-US" altLang="ja-JP" sz="1800">
              <a:solidFill>
                <a:srgbClr val="A50021"/>
              </a:solidFill>
              <a:ea typeface="MS PGothic" panose="020B0600070205080204" pitchFamily="34" charset="-128"/>
            </a:endParaRPr>
          </a:p>
        </p:txBody>
      </p:sp>
      <p:sp>
        <p:nvSpPr>
          <p:cNvPr id="77827"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生成对抗网络在图像处理中的应用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
        <p:nvSpPr>
          <p:cNvPr id="77828"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黑体" panose="02010609060101010101" pitchFamily="49" charset="-122"/>
                <a:ea typeface="黑体" panose="02010609060101010101" pitchFamily="49" charset="-122"/>
              </a:rPr>
              <a:t>图像修复</a:t>
            </a:r>
          </a:p>
        </p:txBody>
      </p:sp>
      <p:pic>
        <p:nvPicPr>
          <p:cNvPr id="7782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31988"/>
            <a:ext cx="5257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92176E25-AB75-4F7D-964B-09819997B2A9}" type="slidenum">
              <a:rPr lang="ja-JP" altLang="en-US" sz="1800">
                <a:solidFill>
                  <a:srgbClr val="A50021"/>
                </a:solidFill>
                <a:ea typeface="MS PGothic" panose="020B0600070205080204" pitchFamily="34" charset="-128"/>
              </a:rPr>
              <a:pPr>
                <a:lnSpc>
                  <a:spcPct val="100000"/>
                </a:lnSpc>
                <a:spcBef>
                  <a:spcPct val="0"/>
                </a:spcBef>
                <a:buClrTx/>
                <a:buFontTx/>
                <a:buNone/>
              </a:pPr>
              <a:t>68</a:t>
            </a:fld>
            <a:endParaRPr lang="en-US" altLang="ja-JP" sz="1800">
              <a:solidFill>
                <a:srgbClr val="A50021"/>
              </a:solidFill>
              <a:ea typeface="MS PGothic" panose="020B0600070205080204" pitchFamily="34" charset="-128"/>
            </a:endParaRPr>
          </a:p>
        </p:txBody>
      </p:sp>
      <p:sp>
        <p:nvSpPr>
          <p:cNvPr id="78851"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生成对抗网络在图像处理中的应用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pic>
        <p:nvPicPr>
          <p:cNvPr id="7885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35125"/>
            <a:ext cx="7000875"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黑体" panose="02010609060101010101" pitchFamily="49" charset="-122"/>
                <a:ea typeface="黑体" panose="02010609060101010101" pitchFamily="49" charset="-122"/>
              </a:rPr>
              <a:t>图像风格迁移</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6F9E7C2-8B21-48EB-8A42-D27092F816C2}" type="slidenum">
              <a:rPr lang="ja-JP" altLang="en-US" sz="1800">
                <a:solidFill>
                  <a:srgbClr val="A50021"/>
                </a:solidFill>
                <a:ea typeface="MS PGothic" panose="020B0600070205080204" pitchFamily="34" charset="-128"/>
              </a:rPr>
              <a:pPr>
                <a:lnSpc>
                  <a:spcPct val="100000"/>
                </a:lnSpc>
                <a:spcBef>
                  <a:spcPct val="0"/>
                </a:spcBef>
                <a:buClrTx/>
                <a:buFontTx/>
                <a:buNone/>
              </a:pPr>
              <a:t>69</a:t>
            </a:fld>
            <a:endParaRPr lang="en-US" altLang="ja-JP" sz="1800">
              <a:solidFill>
                <a:srgbClr val="A50021"/>
              </a:solidFill>
              <a:ea typeface="MS PGothic" panose="020B0600070205080204" pitchFamily="34" charset="-128"/>
            </a:endParaRPr>
          </a:p>
        </p:txBody>
      </p:sp>
      <p:sp>
        <p:nvSpPr>
          <p:cNvPr id="79875"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黑体" panose="02010609060101010101" pitchFamily="49" charset="-122"/>
                <a:ea typeface="黑体" panose="02010609060101010101" pitchFamily="49" charset="-122"/>
              </a:rPr>
              <a:t>图像风格迁移</a:t>
            </a:r>
          </a:p>
        </p:txBody>
      </p:sp>
      <p:pic>
        <p:nvPicPr>
          <p:cNvPr id="7987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652588"/>
            <a:ext cx="607218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4071938"/>
            <a:ext cx="6154738"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生成对抗网络在图像处理中的应用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3" descr="s型函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1185863"/>
            <a:ext cx="66389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nchor="ctr"/>
          <a:lstStyle/>
          <a:p>
            <a:pPr eaLnBrk="1" hangingPunct="1"/>
            <a:r>
              <a:rPr lang="zh-CN" altLang="en-US" smtClean="0"/>
              <a:t>可微阈值单元</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39B2256-3D24-4860-AA24-12903014D0D0}" type="slidenum">
              <a:rPr lang="ja-JP" altLang="en-US" sz="1800">
                <a:solidFill>
                  <a:srgbClr val="A50021"/>
                </a:solidFill>
                <a:ea typeface="MS PGothic" panose="020B0600070205080204" pitchFamily="34" charset="-128"/>
              </a:rPr>
              <a:pPr>
                <a:lnSpc>
                  <a:spcPct val="100000"/>
                </a:lnSpc>
                <a:spcBef>
                  <a:spcPct val="0"/>
                </a:spcBef>
                <a:buClrTx/>
                <a:buFontTx/>
                <a:buNone/>
              </a:pPr>
              <a:t>70</a:t>
            </a:fld>
            <a:endParaRPr lang="en-US" altLang="ja-JP" sz="1800">
              <a:solidFill>
                <a:srgbClr val="A50021"/>
              </a:solidFill>
              <a:ea typeface="MS PGothic" panose="020B0600070205080204" pitchFamily="34" charset="-128"/>
            </a:endParaRPr>
          </a:p>
        </p:txBody>
      </p:sp>
      <p:sp>
        <p:nvSpPr>
          <p:cNvPr id="80899"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992A112A-E119-4B7D-B8CC-5B9D5873BA98}"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70</a:t>
            </a:fld>
            <a:endParaRPr lang="en-US" altLang="ja-JP" sz="1800">
              <a:solidFill>
                <a:srgbClr val="A50021"/>
              </a:solidFill>
              <a:ea typeface="MS PGothic" panose="020B0600070205080204" pitchFamily="34" charset="-128"/>
            </a:endParaRPr>
          </a:p>
        </p:txBody>
      </p:sp>
      <p:sp>
        <p:nvSpPr>
          <p:cNvPr id="80900"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黑体" panose="02010609060101010101" pitchFamily="49" charset="-122"/>
                <a:ea typeface="黑体" panose="02010609060101010101" pitchFamily="49" charset="-122"/>
              </a:rPr>
              <a:t>图像风格迁移</a:t>
            </a:r>
          </a:p>
        </p:txBody>
      </p:sp>
      <p:pic>
        <p:nvPicPr>
          <p:cNvPr id="8090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714500"/>
            <a:ext cx="5867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267200"/>
            <a:ext cx="58467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生成对抗网络在图像处理中的应用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3E612EC-DDC4-40BE-8703-AD10158CAC44}" type="slidenum">
              <a:rPr lang="ja-JP" altLang="en-US" sz="1800">
                <a:solidFill>
                  <a:srgbClr val="A50021"/>
                </a:solidFill>
                <a:ea typeface="MS PGothic" panose="020B0600070205080204" pitchFamily="34" charset="-128"/>
              </a:rPr>
              <a:pPr>
                <a:lnSpc>
                  <a:spcPct val="100000"/>
                </a:lnSpc>
                <a:spcBef>
                  <a:spcPct val="0"/>
                </a:spcBef>
                <a:buClrTx/>
                <a:buFontTx/>
                <a:buNone/>
              </a:pPr>
              <a:t>71</a:t>
            </a:fld>
            <a:endParaRPr lang="en-US" altLang="ja-JP" sz="1800">
              <a:solidFill>
                <a:srgbClr val="A50021"/>
              </a:solidFill>
              <a:ea typeface="MS PGothic" panose="020B0600070205080204" pitchFamily="34" charset="-128"/>
            </a:endParaRPr>
          </a:p>
        </p:txBody>
      </p:sp>
      <p:sp>
        <p:nvSpPr>
          <p:cNvPr id="81923"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8B403556-2A53-43F2-82D6-2C454F50B216}"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71</a:t>
            </a:fld>
            <a:endParaRPr lang="en-US" altLang="ja-JP" sz="1800">
              <a:solidFill>
                <a:srgbClr val="A50021"/>
              </a:solidFill>
              <a:ea typeface="MS PGothic" panose="020B0600070205080204" pitchFamily="34" charset="-128"/>
            </a:endParaRPr>
          </a:p>
        </p:txBody>
      </p:sp>
      <p:sp>
        <p:nvSpPr>
          <p:cNvPr id="81924"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latin typeface="黑体" panose="02010609060101010101" pitchFamily="49" charset="-122"/>
                <a:ea typeface="黑体" panose="02010609060101010101" pitchFamily="49" charset="-122"/>
              </a:rPr>
              <a:t>图像风格迁移</a:t>
            </a:r>
          </a:p>
        </p:txBody>
      </p:sp>
      <p:pic>
        <p:nvPicPr>
          <p:cNvPr id="81925" name="图片 1" descr="http://5b0988e595225.cdn.sohucs.com/images/20171123/3877c7b6fd984b449573e8299f83565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0725"/>
            <a:ext cx="42672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2" descr="http://5b0988e595225.cdn.sohucs.com/images/20171123/439dffd26e964d37a9292a61d985348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275" y="2006600"/>
            <a:ext cx="440372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Rectangle 1"/>
          <p:cNvSpPr>
            <a:spLocks noChangeArrowheads="1"/>
          </p:cNvSpPr>
          <p:nvPr/>
        </p:nvSpPr>
        <p:spPr bwMode="auto">
          <a:xfrm>
            <a:off x="2743200" y="623887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宋体" panose="02010600030101010101" pitchFamily="2" charset="-122"/>
                <a:cs typeface="Times New Roman" panose="02020603050405020304" pitchFamily="18" charset="0"/>
              </a:rPr>
              <a:t>19</a:t>
            </a:r>
            <a:r>
              <a:rPr lang="zh-CN" altLang="zh-CN" sz="2000">
                <a:cs typeface="Times New Roman" panose="02020603050405020304" pitchFamily="18" charset="0"/>
              </a:rPr>
              <a:t>世纪英国画家特纳的《沉船》</a:t>
            </a:r>
            <a:endParaRPr lang="zh-CN" altLang="en-US" sz="2000"/>
          </a:p>
        </p:txBody>
      </p:sp>
      <p:sp>
        <p:nvSpPr>
          <p:cNvPr id="81928" name="Rectangle 2"/>
          <p:cNvSpPr>
            <a:spLocks noChangeArrowheads="1"/>
          </p:cNvSpPr>
          <p:nvPr/>
        </p:nvSpPr>
        <p:spPr bwMode="auto">
          <a:xfrm>
            <a:off x="5791200" y="5691188"/>
            <a:ext cx="28956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a:solidFill>
                  <a:srgbClr val="0000FF"/>
                </a:solidFill>
                <a:cs typeface="Times New Roman" panose="02020603050405020304" pitchFamily="18" charset="0"/>
              </a:rPr>
              <a:t>另一种风格的《沉船》</a:t>
            </a:r>
            <a:endParaRPr lang="zh-CN" altLang="en-US" sz="2000">
              <a:solidFill>
                <a:srgbClr val="0000FF"/>
              </a:solidFill>
            </a:endParaRPr>
          </a:p>
        </p:txBody>
      </p:sp>
      <p:sp>
        <p:nvSpPr>
          <p:cNvPr id="81929" name="Rectangle 12"/>
          <p:cNvSpPr>
            <a:spLocks noChangeArrowheads="1"/>
          </p:cNvSpPr>
          <p:nvPr/>
        </p:nvSpPr>
        <p:spPr bwMode="auto">
          <a:xfrm>
            <a:off x="1028700" y="56388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0000FF"/>
                </a:solidFill>
                <a:cs typeface="Times New Roman" panose="02020603050405020304" pitchFamily="18" charset="0"/>
              </a:rPr>
              <a:t>德国小镇</a:t>
            </a:r>
            <a:endParaRPr lang="zh-CN" altLang="en-US" sz="2000">
              <a:solidFill>
                <a:srgbClr val="0000FF"/>
              </a:solidFill>
            </a:endParaRPr>
          </a:p>
        </p:txBody>
      </p:sp>
      <p:sp>
        <p:nvSpPr>
          <p:cNvPr id="81930"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生成对抗网络在图像处理中的应用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688A39A-5A52-46BF-8C5C-EDBE650F1D40}" type="slidenum">
              <a:rPr lang="ja-JP" altLang="en-US" sz="1800">
                <a:solidFill>
                  <a:srgbClr val="A50021"/>
                </a:solidFill>
                <a:ea typeface="MS PGothic" panose="020B0600070205080204" pitchFamily="34" charset="-128"/>
              </a:rPr>
              <a:pPr>
                <a:lnSpc>
                  <a:spcPct val="100000"/>
                </a:lnSpc>
                <a:spcBef>
                  <a:spcPct val="0"/>
                </a:spcBef>
                <a:buClrTx/>
                <a:buFontTx/>
                <a:buNone/>
              </a:pPr>
              <a:t>72</a:t>
            </a:fld>
            <a:endParaRPr lang="en-US" altLang="ja-JP" sz="1800">
              <a:solidFill>
                <a:srgbClr val="A50021"/>
              </a:solidFill>
              <a:ea typeface="MS PGothic" panose="020B0600070205080204" pitchFamily="34" charset="-128"/>
            </a:endParaRPr>
          </a:p>
        </p:txBody>
      </p:sp>
      <p:sp>
        <p:nvSpPr>
          <p:cNvPr id="82947"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7AC06C28-A2AE-441D-BEC7-23C9B374404E}"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72</a:t>
            </a:fld>
            <a:endParaRPr lang="en-US" altLang="ja-JP" sz="1800">
              <a:solidFill>
                <a:srgbClr val="A50021"/>
              </a:solidFill>
              <a:ea typeface="MS PGothic" panose="020B0600070205080204" pitchFamily="34" charset="-128"/>
            </a:endParaRPr>
          </a:p>
        </p:txBody>
      </p:sp>
      <p:sp>
        <p:nvSpPr>
          <p:cNvPr id="82948" name="文本框 6"/>
          <p:cNvSpPr txBox="1">
            <a:spLocks noChangeArrowheads="1"/>
          </p:cNvSpPr>
          <p:nvPr/>
        </p:nvSpPr>
        <p:spPr bwMode="auto">
          <a:xfrm>
            <a:off x="3571875" y="1071563"/>
            <a:ext cx="262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a:latin typeface="黑体" panose="02010609060101010101" pitchFamily="49" charset="-122"/>
                <a:ea typeface="黑体" panose="02010609060101010101" pitchFamily="49" charset="-122"/>
              </a:rPr>
              <a:t>图像翻译</a:t>
            </a:r>
            <a:endParaRPr lang="zh-CN" altLang="en-US">
              <a:latin typeface="黑体" panose="02010609060101010101" pitchFamily="49" charset="-122"/>
              <a:ea typeface="黑体" panose="02010609060101010101" pitchFamily="49" charset="-122"/>
            </a:endParaRPr>
          </a:p>
        </p:txBody>
      </p:sp>
      <p:pic>
        <p:nvPicPr>
          <p:cNvPr id="82949" name="图片 181" descr="C:\Users\rongrong\AppData\Local\Temp\149516849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44675"/>
            <a:ext cx="28098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图片 174" descr="1494922522(1)"/>
          <p:cNvPicPr>
            <a:picLocks noChangeAspect="1" noChangeArrowheads="1"/>
          </p:cNvPicPr>
          <p:nvPr/>
        </p:nvPicPr>
        <p:blipFill>
          <a:blip r:embed="rId4">
            <a:extLst>
              <a:ext uri="{28A0092B-C50C-407E-A947-70E740481C1C}">
                <a14:useLocalDpi xmlns:a14="http://schemas.microsoft.com/office/drawing/2010/main" val="0"/>
              </a:ext>
            </a:extLst>
          </a:blip>
          <a:srcRect l="70" t="1830"/>
          <a:stretch>
            <a:fillRect/>
          </a:stretch>
        </p:blipFill>
        <p:spPr bwMode="auto">
          <a:xfrm>
            <a:off x="3419475" y="1844675"/>
            <a:ext cx="25908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1" name="Object 4"/>
          <p:cNvGraphicFramePr>
            <a:graphicFrameLocks noChangeAspect="1"/>
          </p:cNvGraphicFramePr>
          <p:nvPr/>
        </p:nvGraphicFramePr>
        <p:xfrm>
          <a:off x="6372225" y="1844675"/>
          <a:ext cx="2632075" cy="1296988"/>
        </p:xfrm>
        <a:graphic>
          <a:graphicData uri="http://schemas.openxmlformats.org/presentationml/2006/ole">
            <mc:AlternateContent xmlns:mc="http://schemas.openxmlformats.org/markup-compatibility/2006">
              <mc:Choice xmlns:v="urn:schemas-microsoft-com:vml" Requires="v">
                <p:oleObj spid="_x0000_s82960" r:id="rId5" imgW="6562802" imgH="3257558" progId="Visio.Drawing.15">
                  <p:embed/>
                </p:oleObj>
              </mc:Choice>
              <mc:Fallback>
                <p:oleObj r:id="rId5" imgW="6562802" imgH="3257558" progId="Visio.Drawing.15">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1844675"/>
                        <a:ext cx="26320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2" name="矩形 11"/>
          <p:cNvSpPr>
            <a:spLocks noChangeArrowheads="1"/>
          </p:cNvSpPr>
          <p:nvPr/>
        </p:nvSpPr>
        <p:spPr bwMode="auto">
          <a:xfrm>
            <a:off x="323850" y="3573463"/>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2000">
                <a:solidFill>
                  <a:srgbClr val="0000CC"/>
                </a:solidFill>
              </a:rPr>
              <a:t>地图生成航拍图像</a:t>
            </a:r>
            <a:endParaRPr lang="zh-CN" altLang="en-US" sz="2000">
              <a:solidFill>
                <a:srgbClr val="0000CC"/>
              </a:solidFill>
            </a:endParaRPr>
          </a:p>
        </p:txBody>
      </p:sp>
      <p:sp>
        <p:nvSpPr>
          <p:cNvPr id="82953" name="矩形 12"/>
          <p:cNvSpPr>
            <a:spLocks noChangeArrowheads="1"/>
          </p:cNvSpPr>
          <p:nvPr/>
        </p:nvSpPr>
        <p:spPr bwMode="auto">
          <a:xfrm>
            <a:off x="3492500" y="3500438"/>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2000">
                <a:solidFill>
                  <a:srgbClr val="0000CC"/>
                </a:solidFill>
              </a:rPr>
              <a:t>轮廓图像生成照片</a:t>
            </a:r>
            <a:endParaRPr lang="zh-CN" altLang="en-US" sz="2000">
              <a:solidFill>
                <a:srgbClr val="0000CC"/>
              </a:solidFill>
            </a:endParaRPr>
          </a:p>
        </p:txBody>
      </p:sp>
      <p:sp>
        <p:nvSpPr>
          <p:cNvPr id="82954" name="矩形 13"/>
          <p:cNvSpPr>
            <a:spLocks noChangeArrowheads="1"/>
          </p:cNvSpPr>
          <p:nvPr/>
        </p:nvSpPr>
        <p:spPr bwMode="auto">
          <a:xfrm>
            <a:off x="6189663" y="3500438"/>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2000">
                <a:solidFill>
                  <a:srgbClr val="0000CC"/>
                </a:solidFill>
              </a:rPr>
              <a:t>白天图像生成对应夜景</a:t>
            </a:r>
            <a:endParaRPr lang="zh-CN" altLang="en-US" sz="2000">
              <a:solidFill>
                <a:srgbClr val="0000CC"/>
              </a:solidFill>
            </a:endParaRPr>
          </a:p>
        </p:txBody>
      </p:sp>
      <p:pic>
        <p:nvPicPr>
          <p:cNvPr id="82955" name="图片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392613"/>
            <a:ext cx="1008063"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6" name="图片 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4365625"/>
            <a:ext cx="4103688"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7" name="矩形 16"/>
          <p:cNvSpPr>
            <a:spLocks noChangeArrowheads="1"/>
          </p:cNvSpPr>
          <p:nvPr/>
        </p:nvSpPr>
        <p:spPr bwMode="auto">
          <a:xfrm>
            <a:off x="3708400" y="6092825"/>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2000">
                <a:solidFill>
                  <a:srgbClr val="0000CC"/>
                </a:solidFill>
              </a:rPr>
              <a:t>多模态图像翻译</a:t>
            </a:r>
            <a:endParaRPr lang="zh-CN" altLang="en-US" sz="2000">
              <a:solidFill>
                <a:srgbClr val="0000CC"/>
              </a:solidFill>
            </a:endParaRPr>
          </a:p>
        </p:txBody>
      </p:sp>
      <p:sp>
        <p:nvSpPr>
          <p:cNvPr id="18" name="右箭头 17"/>
          <p:cNvSpPr/>
          <p:nvPr/>
        </p:nvSpPr>
        <p:spPr>
          <a:xfrm>
            <a:off x="2339975" y="5157788"/>
            <a:ext cx="936625"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2959"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a:t>
            </a:r>
            <a:r>
              <a:rPr lang="zh-CN" altLang="en-US" sz="3600">
                <a:solidFill>
                  <a:schemeClr val="bg1"/>
                </a:solidFill>
                <a:latin typeface="Times New Roman" panose="02020603050405020304" pitchFamily="18" charset="0"/>
                <a:ea typeface="黑体" panose="02010609060101010101" pitchFamily="49" charset="-122"/>
              </a:rPr>
              <a:t>图像处理</a:t>
            </a:r>
            <a:r>
              <a:rPr lang="zh-CN" altLang="zh-CN" sz="3600">
                <a:solidFill>
                  <a:schemeClr val="bg1"/>
                </a:solidFill>
                <a:latin typeface="Times New Roman" panose="02020603050405020304" pitchFamily="18" charset="0"/>
                <a:ea typeface="黑体" panose="02010609060101010101" pitchFamily="49" charset="-122"/>
              </a:rPr>
              <a:t>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CC7E9EEA-14CE-4592-9F79-62404C7E768E}" type="slidenum">
              <a:rPr lang="ja-JP" altLang="en-US" sz="1800">
                <a:solidFill>
                  <a:srgbClr val="A50021"/>
                </a:solidFill>
                <a:ea typeface="MS PGothic" panose="020B0600070205080204" pitchFamily="34" charset="-128"/>
              </a:rPr>
              <a:pPr>
                <a:lnSpc>
                  <a:spcPct val="100000"/>
                </a:lnSpc>
                <a:spcBef>
                  <a:spcPct val="0"/>
                </a:spcBef>
                <a:buClrTx/>
                <a:buFontTx/>
                <a:buNone/>
              </a:pPr>
              <a:t>73</a:t>
            </a:fld>
            <a:endParaRPr lang="en-US" altLang="ja-JP" sz="1800">
              <a:solidFill>
                <a:srgbClr val="A50021"/>
              </a:solidFill>
              <a:ea typeface="MS PGothic" panose="020B0600070205080204" pitchFamily="34" charset="-128"/>
            </a:endParaRPr>
          </a:p>
        </p:txBody>
      </p:sp>
      <p:sp>
        <p:nvSpPr>
          <p:cNvPr id="83971"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60465D12-3C09-4A81-BE86-5D10339668E9}"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73</a:t>
            </a:fld>
            <a:endParaRPr lang="en-US" altLang="ja-JP" sz="1800">
              <a:solidFill>
                <a:srgbClr val="A50021"/>
              </a:solidFill>
              <a:ea typeface="MS PGothic" panose="020B0600070205080204" pitchFamily="34" charset="-128"/>
            </a:endParaRPr>
          </a:p>
        </p:txBody>
      </p:sp>
      <p:sp>
        <p:nvSpPr>
          <p:cNvPr id="83972" name="矩形 16"/>
          <p:cNvSpPr>
            <a:spLocks noChangeArrowheads="1"/>
          </p:cNvSpPr>
          <p:nvPr/>
        </p:nvSpPr>
        <p:spPr bwMode="auto">
          <a:xfrm>
            <a:off x="990600" y="5010150"/>
            <a:ext cx="2855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400" dirty="0"/>
              <a:t>Deep Dream</a:t>
            </a:r>
            <a:r>
              <a:rPr lang="zh-CN" altLang="zh-CN" sz="2400" dirty="0"/>
              <a:t>的画作</a:t>
            </a:r>
            <a:endParaRPr lang="zh-CN" altLang="en-US" sz="2400" dirty="0">
              <a:solidFill>
                <a:srgbClr val="0000CC"/>
              </a:solidFill>
            </a:endParaRPr>
          </a:p>
        </p:txBody>
      </p:sp>
      <p:sp>
        <p:nvSpPr>
          <p:cNvPr id="8397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3600">
                <a:solidFill>
                  <a:schemeClr val="bg1"/>
                </a:solidFill>
                <a:latin typeface="Times New Roman" panose="02020603050405020304" pitchFamily="18" charset="0"/>
                <a:ea typeface="黑体" panose="02010609060101010101" pitchFamily="49" charset="-122"/>
              </a:rPr>
              <a:t>生成对抗网络在</a:t>
            </a:r>
            <a:r>
              <a:rPr lang="zh-CN" altLang="en-US" sz="3600">
                <a:solidFill>
                  <a:schemeClr val="bg1"/>
                </a:solidFill>
                <a:latin typeface="Times New Roman" panose="02020603050405020304" pitchFamily="18" charset="0"/>
                <a:ea typeface="黑体" panose="02010609060101010101" pitchFamily="49" charset="-122"/>
              </a:rPr>
              <a:t>艺术创作</a:t>
            </a:r>
            <a:r>
              <a:rPr lang="zh-CN" altLang="zh-CN" sz="3600">
                <a:solidFill>
                  <a:schemeClr val="bg1"/>
                </a:solidFill>
                <a:latin typeface="Times New Roman" panose="02020603050405020304" pitchFamily="18" charset="0"/>
                <a:ea typeface="黑体" panose="02010609060101010101" pitchFamily="49" charset="-122"/>
              </a:rPr>
              <a:t>中的应用</a:t>
            </a:r>
            <a:endParaRPr lang="zh-CN" altLang="en-US" sz="3600">
              <a:solidFill>
                <a:schemeClr val="bg1"/>
              </a:solidFill>
              <a:latin typeface="Times New Roman" panose="02020603050405020304" pitchFamily="18" charset="0"/>
              <a:ea typeface="黑体" panose="02010609060101010101" pitchFamily="49" charset="-122"/>
            </a:endParaRPr>
          </a:p>
        </p:txBody>
      </p:sp>
      <p:pic>
        <p:nvPicPr>
          <p:cNvPr id="83974" name="图片 3" descr="https://ss2.baidu.com/6ONYsjip0QIZ8tyhnq/it/u=3993520133,2841017011&amp;fm=173&amp;app=25&amp;f=JPEG?w=640&amp;h=298&amp;s=EFA420C404D2F9C2563B1C9803005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6213"/>
            <a:ext cx="40513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图片 4" descr="https://ss2.baidu.com/6ONYsjip0QIZ8tyhnq/it/u=3509363801,120340914&amp;fm=173&amp;app=25&amp;f=JPEG?w=640&amp;h=512&amp;s=C2B636C56372F5CE18B54E7B0300C0F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38" y="1446213"/>
            <a:ext cx="409098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矩形 16"/>
          <p:cNvSpPr>
            <a:spLocks noChangeArrowheads="1"/>
          </p:cNvSpPr>
          <p:nvPr/>
        </p:nvSpPr>
        <p:spPr bwMode="auto">
          <a:xfrm>
            <a:off x="5791200" y="501015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zh-CN" sz="2400" dirty="0"/>
              <a:t>机器人作画</a:t>
            </a:r>
            <a:endParaRPr lang="zh-CN" altLang="en-US" sz="2400" dirty="0">
              <a:solidFill>
                <a:srgbClr val="0000CC"/>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BAD4E0C-2ECA-43A2-9AB7-FD0662B26C1C}" type="slidenum">
              <a:rPr lang="ja-JP" altLang="en-US" sz="1800">
                <a:solidFill>
                  <a:srgbClr val="A50021"/>
                </a:solidFill>
                <a:ea typeface="MS PGothic" panose="020B0600070205080204" pitchFamily="34" charset="-128"/>
              </a:rPr>
              <a:pPr>
                <a:lnSpc>
                  <a:spcPct val="100000"/>
                </a:lnSpc>
                <a:spcBef>
                  <a:spcPct val="0"/>
                </a:spcBef>
                <a:buClrTx/>
                <a:buFontTx/>
                <a:buNone/>
              </a:pPr>
              <a:t>74</a:t>
            </a:fld>
            <a:endParaRPr lang="en-US" altLang="ja-JP" sz="1800">
              <a:solidFill>
                <a:srgbClr val="A50021"/>
              </a:solidFill>
              <a:ea typeface="MS PGothic" panose="020B0600070205080204" pitchFamily="34" charset="-128"/>
            </a:endParaRPr>
          </a:p>
        </p:txBody>
      </p:sp>
      <p:sp>
        <p:nvSpPr>
          <p:cNvPr id="84995"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F28EDBF0-698E-45B7-A8BB-B32B96FC5AD5}"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74</a:t>
            </a:fld>
            <a:endParaRPr lang="en-US" altLang="ja-JP" sz="1800">
              <a:solidFill>
                <a:srgbClr val="A50021"/>
              </a:solidFill>
              <a:ea typeface="MS PGothic" panose="020B0600070205080204" pitchFamily="34" charset="-128"/>
            </a:endParaRPr>
          </a:p>
        </p:txBody>
      </p:sp>
      <p:sp>
        <p:nvSpPr>
          <p:cNvPr id="84996"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zh-CN" altLang="zh-CN" sz="3600">
                <a:solidFill>
                  <a:schemeClr val="bg1"/>
                </a:solidFill>
                <a:latin typeface="Times New Roman" panose="02020603050405020304" pitchFamily="18" charset="0"/>
                <a:ea typeface="黑体" panose="02010609060101010101" pitchFamily="49" charset="-122"/>
              </a:rPr>
              <a:t>生成对抗网络在语言处理中的应用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
        <p:nvSpPr>
          <p:cNvPr id="8" name="矩形 7"/>
          <p:cNvSpPr/>
          <p:nvPr/>
        </p:nvSpPr>
        <p:spPr>
          <a:xfrm>
            <a:off x="4959350" y="2033588"/>
            <a:ext cx="3897313" cy="1016000"/>
          </a:xfrm>
          <a:prstGeom prst="rect">
            <a:avLst/>
          </a:prstGeom>
        </p:spPr>
        <p:txBody>
          <a:bodyPr>
            <a:spAutoFit/>
          </a:bodyPr>
          <a:lstStyle/>
          <a:p>
            <a:pPr indent="304800" algn="just" eaLnBrk="1" fontAlgn="auto" hangingPunct="1">
              <a:lnSpc>
                <a:spcPct val="125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rPr>
              <a:t>这朵花有着长长的粉色花瓣和朝上的橘黄色雄蕊。</a:t>
            </a:r>
          </a:p>
        </p:txBody>
      </p:sp>
      <p:sp>
        <p:nvSpPr>
          <p:cNvPr id="84998" name="Rectangle 5"/>
          <p:cNvSpPr>
            <a:spLocks noChangeArrowheads="1"/>
          </p:cNvSpPr>
          <p:nvPr/>
        </p:nvSpPr>
        <p:spPr bwMode="auto">
          <a:xfrm>
            <a:off x="581025" y="1031875"/>
            <a:ext cx="341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从文字描述生成图片</a:t>
            </a:r>
          </a:p>
        </p:txBody>
      </p:sp>
      <p:sp>
        <p:nvSpPr>
          <p:cNvPr id="10" name="矩形 9"/>
          <p:cNvSpPr/>
          <p:nvPr/>
        </p:nvSpPr>
        <p:spPr>
          <a:xfrm>
            <a:off x="339725" y="2030413"/>
            <a:ext cx="3897313" cy="1477962"/>
          </a:xfrm>
          <a:prstGeom prst="rect">
            <a:avLst/>
          </a:prstGeom>
        </p:spPr>
        <p:txBody>
          <a:bodyPr>
            <a:spAutoFit/>
          </a:bodyPr>
          <a:lstStyle/>
          <a:p>
            <a:pPr indent="304800" algn="just" eaLnBrk="1" fontAlgn="auto" hangingPunct="1">
              <a:lnSpc>
                <a:spcPct val="125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rPr>
              <a:t>这只小鸟有着小小的鸟喙、胫骨和双足，蓝色的冠部和覆羽，以及黑色的脸颊。</a:t>
            </a:r>
          </a:p>
        </p:txBody>
      </p:sp>
      <p:pic>
        <p:nvPicPr>
          <p:cNvPr id="85000" name="图片 4"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3983038"/>
            <a:ext cx="4421188" cy="2265362"/>
          </a:xfrm>
          <a:prstGeom prst="rect">
            <a:avLst/>
          </a:prstGeom>
          <a:noFill/>
          <a:ln w="38100">
            <a:solidFill>
              <a:srgbClr val="187DC5"/>
            </a:solidFill>
            <a:miter lim="800000"/>
            <a:headEnd/>
            <a:tailEnd/>
          </a:ln>
          <a:extLst>
            <a:ext uri="{909E8E84-426E-40DD-AFC4-6F175D3DCCD1}">
              <a14:hiddenFill xmlns:a14="http://schemas.microsoft.com/office/drawing/2010/main">
                <a:solidFill>
                  <a:srgbClr val="FFFFFF"/>
                </a:solidFill>
              </a14:hiddenFill>
            </a:ext>
          </a:extLst>
        </p:spPr>
      </p:pic>
      <p:pic>
        <p:nvPicPr>
          <p:cNvPr id="85001" name="图片 5"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3962400"/>
            <a:ext cx="4459287" cy="2286000"/>
          </a:xfrm>
          <a:prstGeom prst="rect">
            <a:avLst/>
          </a:prstGeom>
          <a:noFill/>
          <a:ln w="38100">
            <a:solidFill>
              <a:srgbClr val="187DC5"/>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7DE6A71-E3E5-4503-899D-E48F5F0DB1B4}" type="slidenum">
              <a:rPr lang="ja-JP" altLang="en-US" sz="1800">
                <a:solidFill>
                  <a:srgbClr val="A50021"/>
                </a:solidFill>
                <a:ea typeface="MS PGothic" panose="020B0600070205080204" pitchFamily="34" charset="-128"/>
              </a:rPr>
              <a:pPr>
                <a:lnSpc>
                  <a:spcPct val="100000"/>
                </a:lnSpc>
                <a:spcBef>
                  <a:spcPct val="0"/>
                </a:spcBef>
                <a:buClrTx/>
                <a:buFontTx/>
                <a:buNone/>
              </a:pPr>
              <a:t>75</a:t>
            </a:fld>
            <a:endParaRPr lang="en-US" altLang="ja-JP" sz="1800">
              <a:solidFill>
                <a:srgbClr val="A50021"/>
              </a:solidFill>
              <a:ea typeface="MS PGothic" panose="020B0600070205080204" pitchFamily="34" charset="-128"/>
            </a:endParaRPr>
          </a:p>
        </p:txBody>
      </p:sp>
      <p:sp>
        <p:nvSpPr>
          <p:cNvPr id="86019"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AC875AF8-CC42-49A8-A6EB-1E35DA90CA96}"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75</a:t>
            </a:fld>
            <a:endParaRPr lang="en-US" altLang="ja-JP" sz="1800">
              <a:solidFill>
                <a:srgbClr val="A50021"/>
              </a:solidFill>
              <a:ea typeface="MS PGothic" panose="020B0600070205080204" pitchFamily="34" charset="-128"/>
            </a:endParaRPr>
          </a:p>
        </p:txBody>
      </p:sp>
      <p:sp>
        <p:nvSpPr>
          <p:cNvPr id="86020" name="文本框 17"/>
          <p:cNvSpPr txBox="1">
            <a:spLocks noChangeArrowheads="1"/>
          </p:cNvSpPr>
          <p:nvPr/>
        </p:nvSpPr>
        <p:spPr bwMode="auto">
          <a:xfrm>
            <a:off x="1460500" y="3589338"/>
            <a:ext cx="7397750" cy="1708150"/>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FontTx/>
              <a:buNone/>
            </a:pPr>
            <a:r>
              <a:rPr lang="en-US" altLang="zh-CN"/>
              <a:t>2017</a:t>
            </a:r>
            <a:r>
              <a:rPr lang="zh-CN" altLang="en-US"/>
              <a:t>年清华孙茂松团队的</a:t>
            </a:r>
            <a:r>
              <a:rPr lang="zh-CN" altLang="en-US">
                <a:solidFill>
                  <a:srgbClr val="262626"/>
                </a:solidFill>
                <a:latin typeface="微软雅黑" panose="020B0503020204020204" pitchFamily="34" charset="-122"/>
                <a:ea typeface="微软雅黑" panose="020B0503020204020204" pitchFamily="34" charset="-122"/>
              </a:rPr>
              <a:t>计算机古诗</a:t>
            </a:r>
            <a:endParaRPr lang="en-US" altLang="zh-CN">
              <a:solidFill>
                <a:srgbClr val="262626"/>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FontTx/>
              <a:buNone/>
            </a:pPr>
            <a:r>
              <a:rPr lang="zh-CN" altLang="en-US">
                <a:solidFill>
                  <a:srgbClr val="262626"/>
                </a:solidFill>
                <a:latin typeface="微软雅黑" panose="020B0503020204020204" pitchFamily="34" charset="-122"/>
                <a:ea typeface="微软雅黑" panose="020B0503020204020204" pitchFamily="34" charset="-122"/>
              </a:rPr>
              <a:t>作诗系统检验现有神经网络深度学习</a:t>
            </a:r>
            <a:endParaRPr lang="en-US" altLang="zh-CN">
              <a:solidFill>
                <a:srgbClr val="262626"/>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FontTx/>
              <a:buNone/>
            </a:pPr>
            <a:r>
              <a:rPr lang="zh-CN" altLang="en-US">
                <a:solidFill>
                  <a:srgbClr val="262626"/>
                </a:solidFill>
                <a:latin typeface="微软雅黑" panose="020B0503020204020204" pitchFamily="34" charset="-122"/>
                <a:ea typeface="微软雅黑" panose="020B0503020204020204" pitchFamily="34" charset="-122"/>
              </a:rPr>
              <a:t>主流模型的能力</a:t>
            </a:r>
          </a:p>
        </p:txBody>
      </p:sp>
      <p:sp>
        <p:nvSpPr>
          <p:cNvPr id="86021" name="矩形 14"/>
          <p:cNvSpPr>
            <a:spLocks noChangeArrowheads="1"/>
          </p:cNvSpPr>
          <p:nvPr/>
        </p:nvSpPr>
        <p:spPr bwMode="auto">
          <a:xfrm>
            <a:off x="446088" y="3351213"/>
            <a:ext cx="17811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2400" b="1">
                <a:solidFill>
                  <a:srgbClr val="FFFFFF"/>
                </a:solidFill>
                <a:latin typeface="微软雅黑" panose="020B0503020204020204" pitchFamily="34" charset="-122"/>
                <a:ea typeface="微软雅黑" panose="020B0503020204020204" pitchFamily="34" charset="-122"/>
              </a:rPr>
              <a:t>九歌</a:t>
            </a:r>
            <a:endParaRPr lang="en-US" altLang="zh-CN" sz="2400" b="1">
              <a:solidFill>
                <a:srgbClr val="FFFFFF"/>
              </a:solidFill>
              <a:latin typeface="微软雅黑" panose="020B0503020204020204" pitchFamily="34" charset="-122"/>
              <a:ea typeface="微软雅黑" panose="020B0503020204020204" pitchFamily="34" charset="-122"/>
            </a:endParaRPr>
          </a:p>
        </p:txBody>
      </p:sp>
      <p:sp>
        <p:nvSpPr>
          <p:cNvPr id="86022" name="矩形 1"/>
          <p:cNvSpPr>
            <a:spLocks noChangeArrowheads="1"/>
          </p:cNvSpPr>
          <p:nvPr/>
        </p:nvSpPr>
        <p:spPr bwMode="auto">
          <a:xfrm>
            <a:off x="762000" y="1597025"/>
            <a:ext cx="68976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诗歌写作</a:t>
            </a:r>
          </a:p>
        </p:txBody>
      </p:sp>
      <p:sp>
        <p:nvSpPr>
          <p:cNvPr id="86023"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zh-CN" altLang="zh-CN" sz="3600">
                <a:solidFill>
                  <a:schemeClr val="bg1"/>
                </a:solidFill>
                <a:latin typeface="Times New Roman" panose="02020603050405020304" pitchFamily="18" charset="0"/>
                <a:ea typeface="黑体" panose="02010609060101010101" pitchFamily="49" charset="-122"/>
              </a:rPr>
              <a:t>生成对抗网络在语言处理中的应用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880C423-7CAB-402C-A259-71ABAD3CD651}" type="slidenum">
              <a:rPr lang="ja-JP" altLang="en-US" sz="1800">
                <a:solidFill>
                  <a:srgbClr val="A50021"/>
                </a:solidFill>
                <a:ea typeface="MS PGothic" panose="020B0600070205080204" pitchFamily="34" charset="-128"/>
              </a:rPr>
              <a:pPr>
                <a:lnSpc>
                  <a:spcPct val="100000"/>
                </a:lnSpc>
                <a:spcBef>
                  <a:spcPct val="0"/>
                </a:spcBef>
                <a:buClrTx/>
                <a:buFontTx/>
                <a:buNone/>
              </a:pPr>
              <a:t>76</a:t>
            </a:fld>
            <a:endParaRPr lang="en-US" altLang="ja-JP" sz="1800">
              <a:solidFill>
                <a:srgbClr val="A50021"/>
              </a:solidFill>
              <a:ea typeface="MS PGothic" panose="020B0600070205080204" pitchFamily="34" charset="-128"/>
            </a:endParaRPr>
          </a:p>
        </p:txBody>
      </p:sp>
      <p:sp>
        <p:nvSpPr>
          <p:cNvPr id="87043"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7E1D9C3F-6E76-4777-A9E9-E72A7F21F159}"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76</a:t>
            </a:fld>
            <a:endParaRPr lang="en-US" altLang="ja-JP" sz="1800">
              <a:solidFill>
                <a:srgbClr val="A50021"/>
              </a:solidFill>
              <a:ea typeface="MS PGothic" panose="020B0600070205080204" pitchFamily="34" charset="-128"/>
            </a:endParaRPr>
          </a:p>
        </p:txBody>
      </p:sp>
      <p:sp>
        <p:nvSpPr>
          <p:cNvPr id="87044"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zh-CN" altLang="zh-CN" sz="3600">
                <a:solidFill>
                  <a:schemeClr val="bg1"/>
                </a:solidFill>
                <a:latin typeface="Times New Roman" panose="02020603050405020304" pitchFamily="18" charset="0"/>
                <a:ea typeface="黑体" panose="02010609060101010101" pitchFamily="49" charset="-122"/>
              </a:rPr>
              <a:t>生成对抗网络在视频生成中的应用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
        <p:nvSpPr>
          <p:cNvPr id="87045" name="Text Box 11"/>
          <p:cNvSpPr txBox="1">
            <a:spLocks noChangeArrowheads="1"/>
          </p:cNvSpPr>
          <p:nvPr/>
        </p:nvSpPr>
        <p:spPr bwMode="auto">
          <a:xfrm>
            <a:off x="381000" y="2590800"/>
            <a:ext cx="82867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FontTx/>
              <a:buNone/>
            </a:pPr>
            <a:r>
              <a:rPr lang="zh-CN" altLang="en-US" b="1">
                <a:solidFill>
                  <a:srgbClr val="FF3300"/>
                </a:solidFill>
              </a:rPr>
              <a:t>●</a:t>
            </a:r>
            <a:r>
              <a:rPr lang="zh-CN" altLang="en-US" b="1">
                <a:latin typeface="Times New Roman" panose="02020603050405020304" pitchFamily="18" charset="0"/>
              </a:rPr>
              <a:t>换脸：以</a:t>
            </a:r>
            <a:r>
              <a:rPr lang="en-US" altLang="zh-CN" b="1">
                <a:latin typeface="Times New Roman" panose="02020603050405020304" pitchFamily="18" charset="0"/>
              </a:rPr>
              <a:t>GAN</a:t>
            </a:r>
            <a:r>
              <a:rPr lang="zh-CN" altLang="en-US" b="1">
                <a:latin typeface="Times New Roman" panose="02020603050405020304" pitchFamily="18" charset="0"/>
              </a:rPr>
              <a:t>为代表的</a:t>
            </a:r>
            <a:r>
              <a:rPr lang="en-US" altLang="zh-CN" b="1">
                <a:latin typeface="Times New Roman" panose="02020603050405020304" pitchFamily="18" charset="0"/>
              </a:rPr>
              <a:t>AI</a:t>
            </a:r>
            <a:r>
              <a:rPr lang="zh-CN" altLang="en-US" b="1">
                <a:latin typeface="Times New Roman" panose="02020603050405020304" pitchFamily="18" charset="0"/>
              </a:rPr>
              <a:t>换脸术</a:t>
            </a:r>
            <a:endParaRPr lang="en-US" altLang="zh-CN" b="1">
              <a:latin typeface="Times New Roman" panose="02020603050405020304" pitchFamily="18" charset="0"/>
            </a:endParaRPr>
          </a:p>
          <a:p>
            <a:pPr eaLnBrk="1" hangingPunct="1">
              <a:lnSpc>
                <a:spcPct val="150000"/>
              </a:lnSpc>
              <a:spcBef>
                <a:spcPct val="0"/>
              </a:spcBef>
              <a:buClrTx/>
              <a:buFontTx/>
              <a:buNone/>
            </a:pPr>
            <a:r>
              <a:rPr lang="zh-CN" altLang="en-US" b="1">
                <a:solidFill>
                  <a:srgbClr val="FF3300"/>
                </a:solidFill>
              </a:rPr>
              <a:t>●</a:t>
            </a:r>
            <a:r>
              <a:rPr lang="zh-CN" altLang="en-US" b="1">
                <a:latin typeface="Times New Roman" panose="02020603050405020304" pitchFamily="18" charset="0"/>
              </a:rPr>
              <a:t>南加州大学的</a:t>
            </a:r>
            <a:r>
              <a:rPr lang="en-US" altLang="zh-CN" b="1">
                <a:latin typeface="Times New Roman" panose="02020603050405020304" pitchFamily="18" charset="0"/>
              </a:rPr>
              <a:t>Pinscreen</a:t>
            </a:r>
            <a:r>
              <a:rPr lang="zh-CN" altLang="en-US" b="1">
                <a:latin typeface="Times New Roman" panose="02020603050405020304" pitchFamily="18" charset="0"/>
              </a:rPr>
              <a:t>团队的实时</a:t>
            </a:r>
            <a:r>
              <a:rPr lang="en-US" altLang="zh-CN" b="1">
                <a:latin typeface="Times New Roman" panose="02020603050405020304" pitchFamily="18" charset="0"/>
              </a:rPr>
              <a:t>3D</a:t>
            </a:r>
            <a:r>
              <a:rPr lang="zh-CN" altLang="en-US" b="1">
                <a:latin typeface="Times New Roman" panose="02020603050405020304" pitchFamily="18" charset="0"/>
              </a:rPr>
              <a:t>变脸技术。</a:t>
            </a:r>
            <a:endParaRPr lang="en-US" altLang="zh-CN" b="1">
              <a:latin typeface="Times New Roman" panose="02020603050405020304" pitchFamily="18" charset="0"/>
            </a:endParaRPr>
          </a:p>
          <a:p>
            <a:pPr eaLnBrk="1" hangingPunct="1">
              <a:lnSpc>
                <a:spcPct val="150000"/>
              </a:lnSpc>
              <a:spcBef>
                <a:spcPct val="0"/>
              </a:spcBef>
              <a:buClrTx/>
              <a:buFontTx/>
              <a:buNone/>
            </a:pPr>
            <a:r>
              <a:rPr lang="zh-CN" altLang="en-US" b="1">
                <a:solidFill>
                  <a:srgbClr val="FF3300"/>
                </a:solidFill>
              </a:rPr>
              <a:t>●</a:t>
            </a:r>
            <a:r>
              <a:rPr lang="zh-CN" altLang="en-US" b="1">
                <a:latin typeface="Times New Roman" panose="02020603050405020304" pitchFamily="18" charset="0"/>
              </a:rPr>
              <a:t>美国国防部</a:t>
            </a:r>
            <a:r>
              <a:rPr lang="en-US" altLang="zh-CN" b="1">
                <a:latin typeface="Times New Roman" panose="02020603050405020304" pitchFamily="18" charset="0"/>
              </a:rPr>
              <a:t>AI</a:t>
            </a:r>
            <a:r>
              <a:rPr lang="zh-CN" altLang="en-US" b="1">
                <a:latin typeface="Times New Roman" panose="02020603050405020304" pitchFamily="18" charset="0"/>
              </a:rPr>
              <a:t>侦测工具，以</a:t>
            </a:r>
            <a:r>
              <a:rPr lang="en-US" altLang="zh-CN" b="1">
                <a:latin typeface="Times New Roman" panose="02020603050405020304" pitchFamily="18" charset="0"/>
              </a:rPr>
              <a:t>AI</a:t>
            </a:r>
            <a:r>
              <a:rPr lang="zh-CN" altLang="en-US" b="1">
                <a:latin typeface="Times New Roman" panose="02020603050405020304" pitchFamily="18" charset="0"/>
              </a:rPr>
              <a:t>攻</a:t>
            </a:r>
            <a:r>
              <a:rPr lang="en-US" altLang="zh-CN" b="1">
                <a:latin typeface="Times New Roman" panose="02020603050405020304" pitchFamily="18" charset="0"/>
              </a:rPr>
              <a:t>AI </a:t>
            </a:r>
            <a:r>
              <a:rPr lang="zh-CN" altLang="en-US" b="1">
                <a:latin typeface="Times New Roman" panose="02020603050405020304" pitchFamily="18" charset="0"/>
              </a:rPr>
              <a:t>，反换脸精度</a:t>
            </a:r>
            <a:r>
              <a:rPr lang="en-US" altLang="zh-CN" b="1">
                <a:latin typeface="Times New Roman" panose="02020603050405020304" pitchFamily="18" charset="0"/>
              </a:rPr>
              <a:t>99%</a:t>
            </a:r>
            <a:r>
              <a:rPr lang="zh-CN" altLang="en-US" b="1">
                <a:latin typeface="Times New Roman" panose="02020603050405020304" pitchFamily="18" charset="0"/>
              </a:rPr>
              <a:t>。</a:t>
            </a:r>
            <a:endParaRPr lang="en-US" altLang="zh-CN" b="1"/>
          </a:p>
        </p:txBody>
      </p:sp>
      <p:sp>
        <p:nvSpPr>
          <p:cNvPr id="87046" name="Text Box 11"/>
          <p:cNvSpPr txBox="1">
            <a:spLocks noChangeArrowheads="1"/>
          </p:cNvSpPr>
          <p:nvPr/>
        </p:nvSpPr>
        <p:spPr bwMode="auto">
          <a:xfrm>
            <a:off x="381000" y="1219200"/>
            <a:ext cx="83581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200000"/>
              </a:lnSpc>
              <a:spcBef>
                <a:spcPct val="0"/>
              </a:spcBef>
              <a:buClrTx/>
              <a:buFontTx/>
              <a:buNone/>
            </a:pPr>
            <a:r>
              <a:rPr lang="en-US" altLang="zh-CN" sz="3200" b="1">
                <a:solidFill>
                  <a:schemeClr val="accent2"/>
                </a:solidFill>
                <a:latin typeface="Times New Roman" panose="02020603050405020304" pitchFamily="18" charset="0"/>
                <a:ea typeface="华文中宋" panose="02010600040101010101" pitchFamily="2" charset="-122"/>
              </a:rPr>
              <a:t> </a:t>
            </a:r>
            <a:r>
              <a:rPr lang="en-US" altLang="zh-CN" sz="3200" b="1">
                <a:solidFill>
                  <a:srgbClr val="0000FF"/>
                </a:solidFill>
                <a:latin typeface="Times New Roman" panose="02020603050405020304" pitchFamily="18" charset="0"/>
                <a:ea typeface="华文中宋" panose="02010600040101010101" pitchFamily="2" charset="-122"/>
              </a:rPr>
              <a:t>AI</a:t>
            </a:r>
            <a:r>
              <a:rPr lang="zh-CN" altLang="en-US" sz="3200" b="1">
                <a:solidFill>
                  <a:srgbClr val="0000FF"/>
                </a:solidFill>
                <a:latin typeface="Times New Roman" panose="02020603050405020304" pitchFamily="18" charset="0"/>
                <a:ea typeface="华文中宋" panose="02010600040101010101" pitchFamily="2" charset="-122"/>
              </a:rPr>
              <a:t>换脸术：</a:t>
            </a:r>
            <a:endParaRPr lang="en-US" altLang="zh-CN" b="1">
              <a:solidFill>
                <a:srgbClr val="0000FF"/>
              </a:solidFill>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EF3C7F4F-E6A6-4647-A029-CCC1D72845A4}" type="slidenum">
              <a:rPr lang="ja-JP" altLang="en-US" sz="1800">
                <a:solidFill>
                  <a:srgbClr val="A50021"/>
                </a:solidFill>
                <a:ea typeface="MS PGothic" panose="020B0600070205080204" pitchFamily="34" charset="-128"/>
              </a:rPr>
              <a:pPr>
                <a:lnSpc>
                  <a:spcPct val="100000"/>
                </a:lnSpc>
                <a:spcBef>
                  <a:spcPct val="0"/>
                </a:spcBef>
                <a:buClrTx/>
                <a:buFontTx/>
                <a:buNone/>
              </a:pPr>
              <a:t>77</a:t>
            </a:fld>
            <a:endParaRPr lang="en-US" altLang="ja-JP" sz="1800">
              <a:solidFill>
                <a:srgbClr val="A50021"/>
              </a:solidFill>
              <a:ea typeface="MS PGothic" panose="020B0600070205080204" pitchFamily="34" charset="-128"/>
            </a:endParaRPr>
          </a:p>
        </p:txBody>
      </p:sp>
      <p:sp>
        <p:nvSpPr>
          <p:cNvPr id="88067"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F4BE03C7-A72F-4BB4-942B-759F62B4D19B}"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77</a:t>
            </a:fld>
            <a:endParaRPr lang="en-US" altLang="ja-JP" sz="1800">
              <a:solidFill>
                <a:srgbClr val="A50021"/>
              </a:solidFill>
              <a:ea typeface="MS PGothic" panose="020B0600070205080204" pitchFamily="34" charset="-128"/>
            </a:endParaRPr>
          </a:p>
        </p:txBody>
      </p:sp>
      <p:sp>
        <p:nvSpPr>
          <p:cNvPr id="88068" name="Text Box 11"/>
          <p:cNvSpPr txBox="1">
            <a:spLocks noChangeArrowheads="1"/>
          </p:cNvSpPr>
          <p:nvPr/>
        </p:nvSpPr>
        <p:spPr bwMode="auto">
          <a:xfrm>
            <a:off x="357188" y="1785938"/>
            <a:ext cx="82867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FontTx/>
              <a:buNone/>
            </a:pPr>
            <a:r>
              <a:rPr lang="zh-CN" altLang="en-US" b="1">
                <a:solidFill>
                  <a:srgbClr val="FF3300"/>
                </a:solidFill>
              </a:rPr>
              <a:t>●</a:t>
            </a:r>
            <a:r>
              <a:rPr lang="en-US" altLang="zh-CN" b="1">
                <a:latin typeface="Times New Roman" panose="02020603050405020304" pitchFamily="18" charset="0"/>
              </a:rPr>
              <a:t> 2018</a:t>
            </a:r>
            <a:r>
              <a:rPr lang="zh-CN" altLang="en-US" b="1">
                <a:latin typeface="Times New Roman" panose="02020603050405020304" pitchFamily="18" charset="0"/>
              </a:rPr>
              <a:t>年</a:t>
            </a:r>
            <a:r>
              <a:rPr lang="en-US" altLang="zh-CN" b="1">
                <a:latin typeface="Times New Roman" panose="02020603050405020304" pitchFamily="18" charset="0"/>
              </a:rPr>
              <a:t>11</a:t>
            </a:r>
            <a:r>
              <a:rPr lang="zh-CN" altLang="en-US" b="1">
                <a:latin typeface="Times New Roman" panose="02020603050405020304" pitchFamily="18" charset="0"/>
              </a:rPr>
              <a:t>月</a:t>
            </a:r>
            <a:r>
              <a:rPr lang="en-US" altLang="zh-CN" b="1">
                <a:latin typeface="Times New Roman" panose="02020603050405020304" pitchFamily="18" charset="0"/>
              </a:rPr>
              <a:t>7-9</a:t>
            </a:r>
            <a:r>
              <a:rPr lang="zh-CN" altLang="en-US" b="1">
                <a:latin typeface="Times New Roman" panose="02020603050405020304" pitchFamily="18" charset="0"/>
              </a:rPr>
              <a:t>日，在乌镇第五届世界互联网大会上，新华社对外宣布：中国首个“人工智能主持人”正式上岗。</a:t>
            </a:r>
            <a:endParaRPr lang="en-US" altLang="zh-CN" b="1">
              <a:latin typeface="Times New Roman" panose="02020603050405020304" pitchFamily="18" charset="0"/>
            </a:endParaRPr>
          </a:p>
        </p:txBody>
      </p:sp>
      <p:sp>
        <p:nvSpPr>
          <p:cNvPr id="88069" name="Text Box 11"/>
          <p:cNvSpPr txBox="1">
            <a:spLocks noChangeArrowheads="1"/>
          </p:cNvSpPr>
          <p:nvPr/>
        </p:nvSpPr>
        <p:spPr bwMode="auto">
          <a:xfrm>
            <a:off x="3143250" y="1143000"/>
            <a:ext cx="3333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3200" b="1">
                <a:solidFill>
                  <a:srgbClr val="0000FF"/>
                </a:solidFill>
                <a:latin typeface="Times New Roman" panose="02020603050405020304" pitchFamily="18" charset="0"/>
                <a:ea typeface="华文中宋" panose="02010600040101010101" pitchFamily="2" charset="-122"/>
              </a:rPr>
              <a:t>新闻播报机器人</a:t>
            </a:r>
            <a:endParaRPr lang="en-US" altLang="zh-CN" b="1">
              <a:solidFill>
                <a:srgbClr val="0000FF"/>
              </a:solidFill>
              <a:ea typeface="华文中宋" panose="02010600040101010101" pitchFamily="2" charset="-122"/>
            </a:endParaRPr>
          </a:p>
        </p:txBody>
      </p:sp>
      <p:pic>
        <p:nvPicPr>
          <p:cNvPr id="88070" name="图片 10" descr="人工智能主持人.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294063"/>
            <a:ext cx="6629400"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zh-CN" altLang="zh-CN" sz="3600">
                <a:solidFill>
                  <a:schemeClr val="bg1"/>
                </a:solidFill>
                <a:latin typeface="Times New Roman" panose="02020603050405020304" pitchFamily="18" charset="0"/>
                <a:ea typeface="黑体" panose="02010609060101010101" pitchFamily="49" charset="-122"/>
              </a:rPr>
              <a:t>生成对抗网络在视频生成中的应用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CA5C3C1-84D9-4917-B081-BAFBFC612EAB}" type="slidenum">
              <a:rPr lang="ja-JP" altLang="en-US" sz="1800">
                <a:solidFill>
                  <a:srgbClr val="A50021"/>
                </a:solidFill>
                <a:ea typeface="MS PGothic" panose="020B0600070205080204" pitchFamily="34" charset="-128"/>
              </a:rPr>
              <a:pPr>
                <a:lnSpc>
                  <a:spcPct val="100000"/>
                </a:lnSpc>
                <a:spcBef>
                  <a:spcPct val="0"/>
                </a:spcBef>
                <a:buClrTx/>
                <a:buFontTx/>
                <a:buNone/>
              </a:pPr>
              <a:t>78</a:t>
            </a:fld>
            <a:endParaRPr lang="en-US" altLang="ja-JP" sz="1800">
              <a:solidFill>
                <a:srgbClr val="A50021"/>
              </a:solidFill>
              <a:ea typeface="MS PGothic" panose="020B0600070205080204" pitchFamily="34" charset="-128"/>
            </a:endParaRPr>
          </a:p>
        </p:txBody>
      </p:sp>
      <p:sp>
        <p:nvSpPr>
          <p:cNvPr id="89091"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B02D7D34-1687-4851-8FC7-2AE96CE0C6E0}"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78</a:t>
            </a:fld>
            <a:endParaRPr lang="en-US" altLang="ja-JP" sz="1800">
              <a:solidFill>
                <a:srgbClr val="A50021"/>
              </a:solidFill>
              <a:ea typeface="MS PGothic" panose="020B0600070205080204" pitchFamily="34" charset="-128"/>
            </a:endParaRPr>
          </a:p>
        </p:txBody>
      </p:sp>
      <p:pic>
        <p:nvPicPr>
          <p:cNvPr id="89092" name="图片 6" descr="IMG_438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58578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7" descr="IMG_439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676400"/>
            <a:ext cx="57864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Rectangle 9"/>
          <p:cNvSpPr>
            <a:spLocks noChangeArrowheads="1"/>
          </p:cNvSpPr>
          <p:nvPr/>
        </p:nvSpPr>
        <p:spPr bwMode="auto">
          <a:xfrm>
            <a:off x="1371600" y="914400"/>
            <a:ext cx="6286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20000"/>
              </a:spcBef>
              <a:buClrTx/>
              <a:buFontTx/>
              <a:buNone/>
            </a:pPr>
            <a:r>
              <a:rPr lang="en-US" altLang="zh-CN">
                <a:solidFill>
                  <a:srgbClr val="0000CC"/>
                </a:solidFill>
                <a:latin typeface="Times New Roman" panose="02020603050405020304" pitchFamily="18" charset="0"/>
                <a:ea typeface="黑体" panose="02010609060101010101" pitchFamily="49" charset="-122"/>
              </a:rPr>
              <a:t>2019.2.19</a:t>
            </a:r>
            <a:r>
              <a:rPr lang="zh-CN" altLang="en-US">
                <a:solidFill>
                  <a:srgbClr val="0000CC"/>
                </a:solidFill>
                <a:latin typeface="Times New Roman" panose="02020603050405020304" pitchFamily="18" charset="0"/>
                <a:ea typeface="黑体" panose="02010609060101010101" pitchFamily="49" charset="-122"/>
              </a:rPr>
              <a:t>新华社发布站立式合成主播</a:t>
            </a:r>
            <a:endParaRPr lang="zh-CN" altLang="en-US" b="1">
              <a:solidFill>
                <a:srgbClr val="0000CC"/>
              </a:solidFill>
              <a:ea typeface="黑体" panose="02010609060101010101" pitchFamily="49" charset="-122"/>
            </a:endParaRPr>
          </a:p>
        </p:txBody>
      </p:sp>
      <p:sp>
        <p:nvSpPr>
          <p:cNvPr id="89095" name="Rectangle 9"/>
          <p:cNvSpPr>
            <a:spLocks noChangeArrowheads="1"/>
          </p:cNvSpPr>
          <p:nvPr/>
        </p:nvSpPr>
        <p:spPr bwMode="auto">
          <a:xfrm>
            <a:off x="1447800" y="5943600"/>
            <a:ext cx="68580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20000"/>
              </a:spcBef>
              <a:buClrTx/>
              <a:buFontTx/>
              <a:buNone/>
            </a:pPr>
            <a:r>
              <a:rPr lang="zh-CN" altLang="en-US">
                <a:solidFill>
                  <a:srgbClr val="0000CC"/>
                </a:solidFill>
                <a:latin typeface="Times New Roman" panose="02020603050405020304" pitchFamily="18" charset="0"/>
                <a:ea typeface="黑体" panose="02010609060101010101" pitchFamily="49" charset="-122"/>
              </a:rPr>
              <a:t>邱浩</a:t>
            </a:r>
            <a:r>
              <a:rPr lang="en-US" altLang="zh-CN">
                <a:solidFill>
                  <a:srgbClr val="0000CC"/>
                </a:solidFill>
                <a:latin typeface="Times New Roman" panose="02020603050405020304" pitchFamily="18" charset="0"/>
                <a:ea typeface="黑体" panose="02010609060101010101" pitchFamily="49" charset="-122"/>
              </a:rPr>
              <a:t>——</a:t>
            </a:r>
            <a:r>
              <a:rPr lang="zh-CN" altLang="en-US">
                <a:solidFill>
                  <a:srgbClr val="0000CC"/>
                </a:solidFill>
                <a:latin typeface="Times New Roman" panose="02020603050405020304" pitchFamily="18" charset="0"/>
                <a:ea typeface="黑体" panose="02010609060101010101" pitchFamily="49" charset="-122"/>
              </a:rPr>
              <a:t>新小浩                  屈萌</a:t>
            </a:r>
            <a:r>
              <a:rPr lang="en-US" altLang="zh-CN">
                <a:solidFill>
                  <a:srgbClr val="0000CC"/>
                </a:solidFill>
                <a:latin typeface="Times New Roman" panose="02020603050405020304" pitchFamily="18" charset="0"/>
                <a:ea typeface="黑体" panose="02010609060101010101" pitchFamily="49" charset="-122"/>
              </a:rPr>
              <a:t>——</a:t>
            </a:r>
            <a:r>
              <a:rPr lang="zh-CN" altLang="en-US">
                <a:solidFill>
                  <a:srgbClr val="0000CC"/>
                </a:solidFill>
                <a:latin typeface="Times New Roman" panose="02020603050405020304" pitchFamily="18" charset="0"/>
                <a:ea typeface="黑体" panose="02010609060101010101" pitchFamily="49" charset="-122"/>
              </a:rPr>
              <a:t>新小萌</a:t>
            </a:r>
            <a:endParaRPr lang="zh-CN" altLang="en-US" b="1">
              <a:solidFill>
                <a:srgbClr val="0000CC"/>
              </a:solidFill>
              <a:ea typeface="黑体" panose="02010609060101010101" pitchFamily="49" charset="-122"/>
            </a:endParaRPr>
          </a:p>
        </p:txBody>
      </p:sp>
      <p:sp>
        <p:nvSpPr>
          <p:cNvPr id="89096" name="Rectangle 6"/>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None/>
            </a:pPr>
            <a:r>
              <a:rPr lang="zh-CN" altLang="zh-CN" sz="3600">
                <a:solidFill>
                  <a:schemeClr val="bg1"/>
                </a:solidFill>
                <a:latin typeface="Times New Roman" panose="02020603050405020304" pitchFamily="18" charset="0"/>
                <a:ea typeface="黑体" panose="02010609060101010101" pitchFamily="49" charset="-122"/>
              </a:rPr>
              <a:t>生成对抗网络在视频生成中的应用</a:t>
            </a:r>
            <a:endParaRPr lang="zh-CN" altLang="en-US" sz="3600">
              <a:solidFill>
                <a:schemeClr val="bg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chor="ctr"/>
          <a:lstStyle/>
          <a:p>
            <a:pPr eaLnBrk="1" hangingPunct="1"/>
            <a:r>
              <a:rPr lang="en-US" altLang="zh-CN" smtClean="0"/>
              <a:t>2. </a:t>
            </a:r>
            <a:r>
              <a:rPr lang="zh-CN" altLang="en-US" smtClean="0"/>
              <a:t>反向传播算法</a:t>
            </a:r>
          </a:p>
        </p:txBody>
      </p:sp>
      <p:pic>
        <p:nvPicPr>
          <p:cNvPr id="13315" name="Picture 4" descr="反向传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1327150"/>
            <a:ext cx="684212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chor="ctr"/>
          <a:lstStyle/>
          <a:p>
            <a:pPr eaLnBrk="1" hangingPunct="1"/>
            <a:r>
              <a:rPr lang="en-US" altLang="zh-CN" smtClean="0"/>
              <a:t>BP</a:t>
            </a:r>
            <a:r>
              <a:rPr lang="zh-CN" altLang="en-US" smtClean="0"/>
              <a:t>学习算法</a:t>
            </a:r>
          </a:p>
        </p:txBody>
      </p:sp>
      <p:sp>
        <p:nvSpPr>
          <p:cNvPr id="14339" name="Rectangle 3"/>
          <p:cNvSpPr>
            <a:spLocks noGrp="1" noChangeArrowheads="1"/>
          </p:cNvSpPr>
          <p:nvPr>
            <p:ph idx="1"/>
          </p:nvPr>
        </p:nvSpPr>
        <p:spPr/>
        <p:txBody>
          <a:bodyPr/>
          <a:lstStyle/>
          <a:p>
            <a:pPr eaLnBrk="1" hangingPunct="1">
              <a:lnSpc>
                <a:spcPct val="135000"/>
              </a:lnSpc>
            </a:pPr>
            <a:r>
              <a:rPr lang="en-US" altLang="zh-CN" b="1" smtClean="0">
                <a:latin typeface="楷体_GB2312" pitchFamily="49" charset="-122"/>
              </a:rPr>
              <a:t>BP</a:t>
            </a:r>
            <a:r>
              <a:rPr lang="zh-CN" altLang="en-US" b="1" smtClean="0">
                <a:latin typeface="楷体_GB2312" pitchFamily="49" charset="-122"/>
              </a:rPr>
              <a:t>算法（学习过程）是由两部分组成：</a:t>
            </a:r>
            <a:r>
              <a:rPr lang="zh-CN" altLang="en-US" b="1" smtClean="0">
                <a:solidFill>
                  <a:srgbClr val="FF0066"/>
                </a:solidFill>
                <a:latin typeface="楷体_GB2312" pitchFamily="49" charset="-122"/>
              </a:rPr>
              <a:t>信号的正向传播与误差的反向传播</a:t>
            </a:r>
          </a:p>
          <a:p>
            <a:pPr lvl="1" eaLnBrk="1" hangingPunct="1">
              <a:lnSpc>
                <a:spcPct val="135000"/>
              </a:lnSpc>
            </a:pPr>
            <a:r>
              <a:rPr lang="zh-CN" altLang="en-US" sz="2800" b="1" smtClean="0">
                <a:latin typeface="楷体_GB2312" pitchFamily="49" charset="-122"/>
              </a:rPr>
              <a:t>正向传播中，输入信号从输入层经隐含层，</a:t>
            </a:r>
            <a:r>
              <a:rPr lang="zh-CN" altLang="en-US" sz="2800" b="1" smtClean="0">
                <a:solidFill>
                  <a:srgbClr val="0000FF"/>
                </a:solidFill>
                <a:latin typeface="楷体_GB2312" pitchFamily="49" charset="-122"/>
              </a:rPr>
              <a:t>逐层计算传向输出层</a:t>
            </a:r>
            <a:r>
              <a:rPr lang="zh-CN" altLang="en-US" sz="2800" b="1" smtClean="0">
                <a:latin typeface="楷体_GB2312" pitchFamily="49" charset="-122"/>
              </a:rPr>
              <a:t>，每一层神经元的状态只影响下一层神经元的状态</a:t>
            </a:r>
          </a:p>
          <a:p>
            <a:pPr lvl="1" eaLnBrk="1" hangingPunct="1">
              <a:lnSpc>
                <a:spcPct val="135000"/>
              </a:lnSpc>
            </a:pPr>
            <a:r>
              <a:rPr lang="zh-CN" altLang="en-US" sz="2800" b="1" smtClean="0">
                <a:latin typeface="楷体_GB2312" pitchFamily="49" charset="-122"/>
              </a:rPr>
              <a:t>如果在输出层未得到期望的输出，则计算输出层的误差变化值，然后转到反向传播，</a:t>
            </a:r>
            <a:r>
              <a:rPr lang="zh-CN" altLang="en-US" sz="2800" b="1" smtClean="0">
                <a:solidFill>
                  <a:srgbClr val="0000FF"/>
                </a:solidFill>
                <a:latin typeface="楷体_GB2312" pitchFamily="49" charset="-122"/>
              </a:rPr>
              <a:t>通过网络将误差信号沿原来的连接通路反传回来</a:t>
            </a:r>
            <a:r>
              <a:rPr lang="zh-CN" altLang="en-US" sz="2800" b="1" smtClean="0">
                <a:latin typeface="楷体_GB2312" pitchFamily="49" charset="-122"/>
              </a:rPr>
              <a:t>，修改各层神经元的权值直至达到期望目标</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0.9"/>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ECUST模板</Template>
  <TotalTime>50</TotalTime>
  <Words>3833</Words>
  <Application>Microsoft Office PowerPoint</Application>
  <PresentationFormat>全屏显示(4:3)</PresentationFormat>
  <Paragraphs>356</Paragraphs>
  <Slides>78</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78</vt:i4>
      </vt:variant>
    </vt:vector>
  </HeadingPairs>
  <TitlesOfParts>
    <vt:vector size="91" baseType="lpstr">
      <vt:lpstr>Arial</vt:lpstr>
      <vt:lpstr>宋体</vt:lpstr>
      <vt:lpstr>Wingdings</vt:lpstr>
      <vt:lpstr>Times New Roman</vt:lpstr>
      <vt:lpstr>MS PGothic</vt:lpstr>
      <vt:lpstr>楷体_GB2312</vt:lpstr>
      <vt:lpstr>黑体</vt:lpstr>
      <vt:lpstr>Symbol</vt:lpstr>
      <vt:lpstr>微软雅黑</vt:lpstr>
      <vt:lpstr>华文中宋</vt:lpstr>
      <vt:lpstr>wasedaSample5</vt:lpstr>
      <vt:lpstr>Equation.3</vt:lpstr>
      <vt:lpstr>Visio.Drawing.15</vt:lpstr>
      <vt:lpstr>人工神经网络-3</vt:lpstr>
      <vt:lpstr>主要内容</vt:lpstr>
      <vt:lpstr>1. 多层网络和BP学习算法</vt:lpstr>
      <vt:lpstr>1. 多层网络和BP学习算法</vt:lpstr>
      <vt:lpstr>可微阈值单元</vt:lpstr>
      <vt:lpstr>可微阈值单元</vt:lpstr>
      <vt:lpstr>可微阈值单元</vt:lpstr>
      <vt:lpstr>2. 反向传播算法</vt:lpstr>
      <vt:lpstr>BP学习算法</vt:lpstr>
      <vt:lpstr>BP学习算法</vt:lpstr>
      <vt:lpstr>BP学习算法</vt:lpstr>
      <vt:lpstr>BP学习算法</vt:lpstr>
      <vt:lpstr>BP学习算法</vt:lpstr>
      <vt:lpstr>BP学习算法</vt:lpstr>
      <vt:lpstr>BP学习算法</vt:lpstr>
      <vt:lpstr>BP学习算法</vt:lpstr>
      <vt:lpstr>BP学习算法</vt:lpstr>
      <vt:lpstr>BP学习算法</vt:lpstr>
      <vt:lpstr>PowerPoint 演示文稿</vt:lpstr>
      <vt:lpstr>BP网络特点</vt:lpstr>
      <vt:lpstr>BP网络特点</vt:lpstr>
      <vt:lpstr>BP网络的不足</vt:lpstr>
      <vt:lpstr>PowerPoint 演示文稿</vt:lpstr>
      <vt:lpstr>PowerPoint 演示文稿</vt:lpstr>
      <vt:lpstr>2. Hopfield网络及其学习</vt:lpstr>
      <vt:lpstr>2. Hopfield网络及其学习</vt:lpstr>
      <vt:lpstr>2. Hopfield网络及其学习</vt:lpstr>
      <vt:lpstr>2. Hopfield网络及其学习</vt:lpstr>
      <vt:lpstr>2.1  霍普菲尔德网络模型 </vt:lpstr>
      <vt:lpstr>2.1  霍普菲尔德网络模型 </vt:lpstr>
      <vt:lpstr>2.1  霍普菲尔德网络模型 </vt:lpstr>
      <vt:lpstr>2.2 状态轨迹 </vt:lpstr>
      <vt:lpstr>2.2 状态轨迹 </vt:lpstr>
      <vt:lpstr>说明</vt:lpstr>
      <vt:lpstr>2.3  稳定点</vt:lpstr>
      <vt:lpstr>2.3  稳定点</vt:lpstr>
      <vt:lpstr>2.3  稳定点</vt:lpstr>
      <vt:lpstr>2.4  状态轨迹</vt:lpstr>
      <vt:lpstr>2.4  状态轨迹</vt:lpstr>
      <vt:lpstr>2.4  状态轨迹</vt:lpstr>
      <vt:lpstr>2.5 应用</vt:lpstr>
      <vt:lpstr>2.5 应用</vt:lpstr>
      <vt:lpstr>2.5 应用</vt:lpstr>
      <vt:lpstr>2.5 应用</vt:lpstr>
      <vt:lpstr>PowerPoint 演示文稿</vt:lpstr>
      <vt:lpstr>PowerPoint 演示文稿</vt:lpstr>
      <vt:lpstr>PowerPoint 演示文稿</vt:lpstr>
      <vt:lpstr>3.2 卷积神经网络的卷积运算</vt:lpstr>
      <vt:lpstr>3.2 卷积神经网络的卷积运算</vt:lpstr>
      <vt:lpstr>3.3 卷积神经网络中的关键技术</vt:lpstr>
      <vt:lpstr>3.3 卷积神经网络中的关键技术</vt:lpstr>
      <vt:lpstr>3.3 卷积神经网络中的关键技术</vt:lpstr>
      <vt:lpstr>3.3 卷积神经网络中的关键技术</vt:lpstr>
      <vt:lpstr>PowerPoint 演示文稿</vt:lpstr>
      <vt:lpstr>PowerPoint 演示文稿</vt:lpstr>
      <vt:lpstr>4 胶囊网络</vt:lpstr>
      <vt:lpstr>4 胶囊网络</vt:lpstr>
      <vt:lpstr>5 胶囊网络</vt:lpstr>
      <vt:lpstr>5 胶囊网络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第04讲 感知器（Perceptron）</dc:title>
  <dc:creator>邹江</dc:creator>
  <cp:lastModifiedBy>czh</cp:lastModifiedBy>
  <cp:revision>147</cp:revision>
  <dcterms:created xsi:type="dcterms:W3CDTF">2002-05-14T14:25:42Z</dcterms:created>
  <dcterms:modified xsi:type="dcterms:W3CDTF">2024-06-19T07:19:35Z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